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9" r:id="rId2"/>
    <p:sldId id="261" r:id="rId3"/>
    <p:sldId id="258" r:id="rId4"/>
  </p:sldIdLst>
  <p:sldSz cx="6858000" cy="9144000" type="letter"/>
  <p:notesSz cx="6858000" cy="9144000"/>
  <p:custDataLst>
    <p:tags r:id="rId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065" userDrawn="1">
          <p15:clr>
            <a:srgbClr val="A4A3A4"/>
          </p15:clr>
        </p15:guide>
        <p15:guide id="2" pos="255" userDrawn="1">
          <p15:clr>
            <a:srgbClr val="A4A3A4"/>
          </p15:clr>
        </p15:guide>
        <p15:guide id="3" orient="horz" pos="45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AF72"/>
    <a:srgbClr val="8AC5D5"/>
    <a:srgbClr val="1D252D"/>
    <a:srgbClr val="E33432"/>
    <a:srgbClr val="EC0000"/>
    <a:srgbClr val="FED2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3" d="100"/>
          <a:sy n="53" d="100"/>
        </p:scale>
        <p:origin x="2292" y="84"/>
      </p:cViewPr>
      <p:guideLst>
        <p:guide pos="4065"/>
        <p:guide pos="255"/>
        <p:guide orient="horz" pos="45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slide" Target="slides/slide3.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4802718"/>
            <a:ext cx="5143500" cy="2207683"/>
          </a:xfrm>
        </p:spPr>
        <p:txBody>
          <a:bodyPr/>
          <a:lstStyle>
            <a:lvl1pPr marL="0" indent="0" algn="ctr">
              <a:buNone/>
              <a:defRPr sz="1800"/>
            </a:lvl1pPr>
            <a:lvl2pPr marL="342898" indent="0" algn="ctr">
              <a:buNone/>
              <a:defRPr sz="1500"/>
            </a:lvl2pPr>
            <a:lvl3pPr marL="685796" indent="0" algn="ctr">
              <a:buNone/>
              <a:defRPr sz="1350"/>
            </a:lvl3pPr>
            <a:lvl4pPr marL="1028694" indent="0" algn="ctr">
              <a:buNone/>
              <a:defRPr sz="1200"/>
            </a:lvl4pPr>
            <a:lvl5pPr marL="1371592" indent="0" algn="ctr">
              <a:buNone/>
              <a:defRPr sz="1200"/>
            </a:lvl5pPr>
            <a:lvl6pPr marL="1714490" indent="0" algn="ctr">
              <a:buNone/>
              <a:defRPr sz="1200"/>
            </a:lvl6pPr>
            <a:lvl7pPr marL="2057388" indent="0" algn="ctr">
              <a:buNone/>
              <a:defRPr sz="1200"/>
            </a:lvl7pPr>
            <a:lvl8pPr marL="2400286" indent="0" algn="ctr">
              <a:buNone/>
              <a:defRPr sz="1200"/>
            </a:lvl8pPr>
            <a:lvl9pPr marL="2743185"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0CAEBD6-0B68-46A7-80D1-57A74FE2097C}" type="datetimeFigureOut">
              <a:rPr lang="es-ES" smtClean="0"/>
              <a:t>10/03/2021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BF49EBE-C7FE-4436-8794-5255C5A251EC}" type="slidenum">
              <a:rPr lang="es-ES" smtClean="0"/>
              <a:t>‹Nº›</a:t>
            </a:fld>
            <a:endParaRPr lang="es-ES"/>
          </a:p>
        </p:txBody>
      </p:sp>
    </p:spTree>
    <p:extLst>
      <p:ext uri="{BB962C8B-B14F-4D97-AF65-F5344CB8AC3E}">
        <p14:creationId xmlns:p14="http://schemas.microsoft.com/office/powerpoint/2010/main" val="3580099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0CAEBD6-0B68-46A7-80D1-57A74FE2097C}" type="datetimeFigureOut">
              <a:rPr lang="es-ES" smtClean="0"/>
              <a:t>10/03/2021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BF49EBE-C7FE-4436-8794-5255C5A251EC}" type="slidenum">
              <a:rPr lang="es-ES" smtClean="0"/>
              <a:t>‹Nº›</a:t>
            </a:fld>
            <a:endParaRPr lang="es-ES"/>
          </a:p>
        </p:txBody>
      </p:sp>
    </p:spTree>
    <p:extLst>
      <p:ext uri="{BB962C8B-B14F-4D97-AF65-F5344CB8AC3E}">
        <p14:creationId xmlns:p14="http://schemas.microsoft.com/office/powerpoint/2010/main" val="1787073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5"/>
            <a:ext cx="1478756" cy="77491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486835"/>
            <a:ext cx="4350544" cy="77491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0CAEBD6-0B68-46A7-80D1-57A74FE2097C}" type="datetimeFigureOut">
              <a:rPr lang="es-ES" smtClean="0"/>
              <a:t>10/03/2021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BF49EBE-C7FE-4436-8794-5255C5A251EC}" type="slidenum">
              <a:rPr lang="es-ES" smtClean="0"/>
              <a:t>‹Nº›</a:t>
            </a:fld>
            <a:endParaRPr lang="es-ES"/>
          </a:p>
        </p:txBody>
      </p:sp>
    </p:spTree>
    <p:extLst>
      <p:ext uri="{BB962C8B-B14F-4D97-AF65-F5344CB8AC3E}">
        <p14:creationId xmlns:p14="http://schemas.microsoft.com/office/powerpoint/2010/main" val="1168411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0CAEBD6-0B68-46A7-80D1-57A74FE2097C}" type="datetimeFigureOut">
              <a:rPr lang="es-ES" smtClean="0"/>
              <a:t>10/03/2021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BF49EBE-C7FE-4436-8794-5255C5A251EC}" type="slidenum">
              <a:rPr lang="es-ES" smtClean="0"/>
              <a:t>‹Nº›</a:t>
            </a:fld>
            <a:endParaRPr lang="es-ES"/>
          </a:p>
        </p:txBody>
      </p:sp>
    </p:spTree>
    <p:extLst>
      <p:ext uri="{BB962C8B-B14F-4D97-AF65-F5344CB8AC3E}">
        <p14:creationId xmlns:p14="http://schemas.microsoft.com/office/powerpoint/2010/main" val="565108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8" y="2279654"/>
            <a:ext cx="5915025" cy="3803649"/>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8" y="6119286"/>
            <a:ext cx="5915025" cy="2000249"/>
          </a:xfrm>
        </p:spPr>
        <p:txBody>
          <a:bodyPr/>
          <a:lstStyle>
            <a:lvl1pPr marL="0" indent="0">
              <a:buNone/>
              <a:defRPr sz="1800">
                <a:solidFill>
                  <a:schemeClr val="tx1"/>
                </a:solidFill>
              </a:defRPr>
            </a:lvl1pPr>
            <a:lvl2pPr marL="342898" indent="0">
              <a:buNone/>
              <a:defRPr sz="1500">
                <a:solidFill>
                  <a:schemeClr val="tx1">
                    <a:tint val="75000"/>
                  </a:schemeClr>
                </a:solidFill>
              </a:defRPr>
            </a:lvl2pPr>
            <a:lvl3pPr marL="685796" indent="0">
              <a:buNone/>
              <a:defRPr sz="1350">
                <a:solidFill>
                  <a:schemeClr val="tx1">
                    <a:tint val="75000"/>
                  </a:schemeClr>
                </a:solidFill>
              </a:defRPr>
            </a:lvl3pPr>
            <a:lvl4pPr marL="1028694" indent="0">
              <a:buNone/>
              <a:defRPr sz="1200">
                <a:solidFill>
                  <a:schemeClr val="tx1">
                    <a:tint val="75000"/>
                  </a:schemeClr>
                </a:solidFill>
              </a:defRPr>
            </a:lvl4pPr>
            <a:lvl5pPr marL="1371592" indent="0">
              <a:buNone/>
              <a:defRPr sz="1200">
                <a:solidFill>
                  <a:schemeClr val="tx1">
                    <a:tint val="75000"/>
                  </a:schemeClr>
                </a:solidFill>
              </a:defRPr>
            </a:lvl5pPr>
            <a:lvl6pPr marL="1714490" indent="0">
              <a:buNone/>
              <a:defRPr sz="1200">
                <a:solidFill>
                  <a:schemeClr val="tx1">
                    <a:tint val="75000"/>
                  </a:schemeClr>
                </a:solidFill>
              </a:defRPr>
            </a:lvl6pPr>
            <a:lvl7pPr marL="2057388" indent="0">
              <a:buNone/>
              <a:defRPr sz="1200">
                <a:solidFill>
                  <a:schemeClr val="tx1">
                    <a:tint val="75000"/>
                  </a:schemeClr>
                </a:solidFill>
              </a:defRPr>
            </a:lvl7pPr>
            <a:lvl8pPr marL="2400286" indent="0">
              <a:buNone/>
              <a:defRPr sz="1200">
                <a:solidFill>
                  <a:schemeClr val="tx1">
                    <a:tint val="75000"/>
                  </a:schemeClr>
                </a:solidFill>
              </a:defRPr>
            </a:lvl8pPr>
            <a:lvl9pPr marL="2743185"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0CAEBD6-0B68-46A7-80D1-57A74FE2097C}" type="datetimeFigureOut">
              <a:rPr lang="es-ES" smtClean="0"/>
              <a:t>10/03/2021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BF49EBE-C7FE-4436-8794-5255C5A251EC}" type="slidenum">
              <a:rPr lang="es-ES" smtClean="0"/>
              <a:t>‹Nº›</a:t>
            </a:fld>
            <a:endParaRPr lang="es-ES"/>
          </a:p>
        </p:txBody>
      </p:sp>
    </p:spTree>
    <p:extLst>
      <p:ext uri="{BB962C8B-B14F-4D97-AF65-F5344CB8AC3E}">
        <p14:creationId xmlns:p14="http://schemas.microsoft.com/office/powerpoint/2010/main" val="1746192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0CAEBD6-0B68-46A7-80D1-57A74FE2097C}" type="datetimeFigureOut">
              <a:rPr lang="es-ES" smtClean="0"/>
              <a:t>10/03/2021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BF49EBE-C7FE-4436-8794-5255C5A251EC}" type="slidenum">
              <a:rPr lang="es-ES" smtClean="0"/>
              <a:t>‹Nº›</a:t>
            </a:fld>
            <a:endParaRPr lang="es-ES"/>
          </a:p>
        </p:txBody>
      </p:sp>
    </p:spTree>
    <p:extLst>
      <p:ext uri="{BB962C8B-B14F-4D97-AF65-F5344CB8AC3E}">
        <p14:creationId xmlns:p14="http://schemas.microsoft.com/office/powerpoint/2010/main" val="498192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3" y="486836"/>
            <a:ext cx="5915025" cy="17674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241552"/>
            <a:ext cx="2901255" cy="1098549"/>
          </a:xfrm>
        </p:spPr>
        <p:txBody>
          <a:bodyPr anchor="b"/>
          <a:lstStyle>
            <a:lvl1pPr marL="0" indent="0">
              <a:buNone/>
              <a:defRPr sz="1800" b="1"/>
            </a:lvl1pPr>
            <a:lvl2pPr marL="342898" indent="0">
              <a:buNone/>
              <a:defRPr sz="1500" b="1"/>
            </a:lvl2pPr>
            <a:lvl3pPr marL="685796" indent="0">
              <a:buNone/>
              <a:defRPr sz="1350" b="1"/>
            </a:lvl3pPr>
            <a:lvl4pPr marL="1028694" indent="0">
              <a:buNone/>
              <a:defRPr sz="1200" b="1"/>
            </a:lvl4pPr>
            <a:lvl5pPr marL="1371592" indent="0">
              <a:buNone/>
              <a:defRPr sz="1200" b="1"/>
            </a:lvl5pPr>
            <a:lvl6pPr marL="1714490" indent="0">
              <a:buNone/>
              <a:defRPr sz="1200" b="1"/>
            </a:lvl6pPr>
            <a:lvl7pPr marL="2057388" indent="0">
              <a:buNone/>
              <a:defRPr sz="1200" b="1"/>
            </a:lvl7pPr>
            <a:lvl8pPr marL="2400286" indent="0">
              <a:buNone/>
              <a:defRPr sz="1200" b="1"/>
            </a:lvl8pPr>
            <a:lvl9pPr marL="2743185"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1" y="3340101"/>
            <a:ext cx="2901255"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5" y="2241552"/>
            <a:ext cx="2915543" cy="1098549"/>
          </a:xfrm>
        </p:spPr>
        <p:txBody>
          <a:bodyPr anchor="b"/>
          <a:lstStyle>
            <a:lvl1pPr marL="0" indent="0">
              <a:buNone/>
              <a:defRPr sz="1800" b="1"/>
            </a:lvl1pPr>
            <a:lvl2pPr marL="342898" indent="0">
              <a:buNone/>
              <a:defRPr sz="1500" b="1"/>
            </a:lvl2pPr>
            <a:lvl3pPr marL="685796" indent="0">
              <a:buNone/>
              <a:defRPr sz="1350" b="1"/>
            </a:lvl3pPr>
            <a:lvl4pPr marL="1028694" indent="0">
              <a:buNone/>
              <a:defRPr sz="1200" b="1"/>
            </a:lvl4pPr>
            <a:lvl5pPr marL="1371592" indent="0">
              <a:buNone/>
              <a:defRPr sz="1200" b="1"/>
            </a:lvl5pPr>
            <a:lvl6pPr marL="1714490" indent="0">
              <a:buNone/>
              <a:defRPr sz="1200" b="1"/>
            </a:lvl6pPr>
            <a:lvl7pPr marL="2057388" indent="0">
              <a:buNone/>
              <a:defRPr sz="1200" b="1"/>
            </a:lvl7pPr>
            <a:lvl8pPr marL="2400286" indent="0">
              <a:buNone/>
              <a:defRPr sz="1200" b="1"/>
            </a:lvl8pPr>
            <a:lvl9pPr marL="2743185"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5" y="3340101"/>
            <a:ext cx="2915543"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0CAEBD6-0B68-46A7-80D1-57A74FE2097C}" type="datetimeFigureOut">
              <a:rPr lang="es-ES" smtClean="0"/>
              <a:t>10/03/2021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ABF49EBE-C7FE-4436-8794-5255C5A251EC}" type="slidenum">
              <a:rPr lang="es-ES" smtClean="0"/>
              <a:t>‹Nº›</a:t>
            </a:fld>
            <a:endParaRPr lang="es-ES"/>
          </a:p>
        </p:txBody>
      </p:sp>
    </p:spTree>
    <p:extLst>
      <p:ext uri="{BB962C8B-B14F-4D97-AF65-F5344CB8AC3E}">
        <p14:creationId xmlns:p14="http://schemas.microsoft.com/office/powerpoint/2010/main" val="482248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0CAEBD6-0B68-46A7-80D1-57A74FE2097C}" type="datetimeFigureOut">
              <a:rPr lang="es-ES" smtClean="0"/>
              <a:t>10/03/2021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BF49EBE-C7FE-4436-8794-5255C5A251EC}" type="slidenum">
              <a:rPr lang="es-ES" smtClean="0"/>
              <a:t>‹Nº›</a:t>
            </a:fld>
            <a:endParaRPr lang="es-ES"/>
          </a:p>
        </p:txBody>
      </p:sp>
    </p:spTree>
    <p:extLst>
      <p:ext uri="{BB962C8B-B14F-4D97-AF65-F5344CB8AC3E}">
        <p14:creationId xmlns:p14="http://schemas.microsoft.com/office/powerpoint/2010/main" val="155848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CAEBD6-0B68-46A7-80D1-57A74FE2097C}" type="datetimeFigureOut">
              <a:rPr lang="es-ES" smtClean="0"/>
              <a:t>10/03/2021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ABF49EBE-C7FE-4436-8794-5255C5A251EC}" type="slidenum">
              <a:rPr lang="es-ES" smtClean="0"/>
              <a:t>‹Nº›</a:t>
            </a:fld>
            <a:endParaRPr lang="es-ES"/>
          </a:p>
        </p:txBody>
      </p:sp>
    </p:spTree>
    <p:extLst>
      <p:ext uri="{BB962C8B-B14F-4D97-AF65-F5344CB8AC3E}">
        <p14:creationId xmlns:p14="http://schemas.microsoft.com/office/powerpoint/2010/main" val="1222434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5" y="1316570"/>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743201"/>
            <a:ext cx="2211884" cy="5082117"/>
          </a:xfrm>
        </p:spPr>
        <p:txBody>
          <a:bodyPr/>
          <a:lstStyle>
            <a:lvl1pPr marL="0" indent="0">
              <a:buNone/>
              <a:defRPr sz="1200"/>
            </a:lvl1pPr>
            <a:lvl2pPr marL="342898" indent="0">
              <a:buNone/>
              <a:defRPr sz="1050"/>
            </a:lvl2pPr>
            <a:lvl3pPr marL="685796" indent="0">
              <a:buNone/>
              <a:defRPr sz="900"/>
            </a:lvl3pPr>
            <a:lvl4pPr marL="1028694" indent="0">
              <a:buNone/>
              <a:defRPr sz="750"/>
            </a:lvl4pPr>
            <a:lvl5pPr marL="1371592" indent="0">
              <a:buNone/>
              <a:defRPr sz="750"/>
            </a:lvl5pPr>
            <a:lvl6pPr marL="1714490" indent="0">
              <a:buNone/>
              <a:defRPr sz="750"/>
            </a:lvl6pPr>
            <a:lvl7pPr marL="2057388" indent="0">
              <a:buNone/>
              <a:defRPr sz="750"/>
            </a:lvl7pPr>
            <a:lvl8pPr marL="2400286" indent="0">
              <a:buNone/>
              <a:defRPr sz="750"/>
            </a:lvl8pPr>
            <a:lvl9pPr marL="2743185"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0CAEBD6-0B68-46A7-80D1-57A74FE2097C}" type="datetimeFigureOut">
              <a:rPr lang="es-ES" smtClean="0"/>
              <a:t>10/03/2021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BF49EBE-C7FE-4436-8794-5255C5A251EC}" type="slidenum">
              <a:rPr lang="es-ES" smtClean="0"/>
              <a:t>‹Nº›</a:t>
            </a:fld>
            <a:endParaRPr lang="es-ES"/>
          </a:p>
        </p:txBody>
      </p:sp>
    </p:spTree>
    <p:extLst>
      <p:ext uri="{BB962C8B-B14F-4D97-AF65-F5344CB8AC3E}">
        <p14:creationId xmlns:p14="http://schemas.microsoft.com/office/powerpoint/2010/main" val="323012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5" y="1316570"/>
            <a:ext cx="3471863" cy="6498167"/>
          </a:xfrm>
        </p:spPr>
        <p:txBody>
          <a:bodyPr anchor="t"/>
          <a:lstStyle>
            <a:lvl1pPr marL="0" indent="0">
              <a:buNone/>
              <a:defRPr sz="2400"/>
            </a:lvl1pPr>
            <a:lvl2pPr marL="342898" indent="0">
              <a:buNone/>
              <a:defRPr sz="2100"/>
            </a:lvl2pPr>
            <a:lvl3pPr marL="685796" indent="0">
              <a:buNone/>
              <a:defRPr sz="1800"/>
            </a:lvl3pPr>
            <a:lvl4pPr marL="1028694" indent="0">
              <a:buNone/>
              <a:defRPr sz="1500"/>
            </a:lvl4pPr>
            <a:lvl5pPr marL="1371592" indent="0">
              <a:buNone/>
              <a:defRPr sz="1500"/>
            </a:lvl5pPr>
            <a:lvl6pPr marL="1714490" indent="0">
              <a:buNone/>
              <a:defRPr sz="1500"/>
            </a:lvl6pPr>
            <a:lvl7pPr marL="2057388" indent="0">
              <a:buNone/>
              <a:defRPr sz="1500"/>
            </a:lvl7pPr>
            <a:lvl8pPr marL="2400286" indent="0">
              <a:buNone/>
              <a:defRPr sz="1500"/>
            </a:lvl8pPr>
            <a:lvl9pPr marL="2743185"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2743201"/>
            <a:ext cx="2211884" cy="5082117"/>
          </a:xfrm>
        </p:spPr>
        <p:txBody>
          <a:bodyPr/>
          <a:lstStyle>
            <a:lvl1pPr marL="0" indent="0">
              <a:buNone/>
              <a:defRPr sz="1200"/>
            </a:lvl1pPr>
            <a:lvl2pPr marL="342898" indent="0">
              <a:buNone/>
              <a:defRPr sz="1050"/>
            </a:lvl2pPr>
            <a:lvl3pPr marL="685796" indent="0">
              <a:buNone/>
              <a:defRPr sz="900"/>
            </a:lvl3pPr>
            <a:lvl4pPr marL="1028694" indent="0">
              <a:buNone/>
              <a:defRPr sz="750"/>
            </a:lvl4pPr>
            <a:lvl5pPr marL="1371592" indent="0">
              <a:buNone/>
              <a:defRPr sz="750"/>
            </a:lvl5pPr>
            <a:lvl6pPr marL="1714490" indent="0">
              <a:buNone/>
              <a:defRPr sz="750"/>
            </a:lvl6pPr>
            <a:lvl7pPr marL="2057388" indent="0">
              <a:buNone/>
              <a:defRPr sz="750"/>
            </a:lvl7pPr>
            <a:lvl8pPr marL="2400286" indent="0">
              <a:buNone/>
              <a:defRPr sz="750"/>
            </a:lvl8pPr>
            <a:lvl9pPr marL="2743185"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0CAEBD6-0B68-46A7-80D1-57A74FE2097C}" type="datetimeFigureOut">
              <a:rPr lang="es-ES" smtClean="0"/>
              <a:t>10/03/2021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BF49EBE-C7FE-4436-8794-5255C5A251EC}" type="slidenum">
              <a:rPr lang="es-ES" smtClean="0"/>
              <a:t>‹Nº›</a:t>
            </a:fld>
            <a:endParaRPr lang="es-ES"/>
          </a:p>
        </p:txBody>
      </p:sp>
    </p:spTree>
    <p:extLst>
      <p:ext uri="{BB962C8B-B14F-4D97-AF65-F5344CB8AC3E}">
        <p14:creationId xmlns:p14="http://schemas.microsoft.com/office/powerpoint/2010/main" val="499340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to 7" hidden="1"/>
          <p:cNvGraphicFramePr>
            <a:graphicFrameLocks noChangeAspect="1"/>
          </p:cNvGraphicFramePr>
          <p:nvPr userDrawn="1">
            <p:custDataLst>
              <p:tags r:id="rId14"/>
            </p:custDataLst>
            <p:extLst>
              <p:ext uri="{D42A27DB-BD31-4B8C-83A1-F6EECF244321}">
                <p14:modId xmlns:p14="http://schemas.microsoft.com/office/powerpoint/2010/main" val="28246331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8" name="Diapositiva de think-cell" r:id="rId16" imgW="360" imgH="360" progId="TCLayout.ActiveDocument.1">
                  <p:embed/>
                </p:oleObj>
              </mc:Choice>
              <mc:Fallback>
                <p:oleObj name="Diapositiva de think-cell" r:id="rId16" imgW="360" imgH="360" progId="TCLayout.ActiveDocument.1">
                  <p:embed/>
                  <p:pic>
                    <p:nvPicPr>
                      <p:cNvPr id="0" name=""/>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ángulo 6" hidden="1"/>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s-ES" sz="33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p:cNvSpPr>
            <a:spLocks noGrp="1"/>
          </p:cNvSpPr>
          <p:nvPr>
            <p:ph type="title"/>
          </p:nvPr>
        </p:nvSpPr>
        <p:spPr>
          <a:xfrm>
            <a:off x="471490" y="486836"/>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90" y="2434167"/>
            <a:ext cx="5915025" cy="580178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E0CAEBD6-0B68-46A7-80D1-57A74FE2097C}" type="datetimeFigureOut">
              <a:rPr lang="es-ES" smtClean="0"/>
              <a:t>10/03/2021</a:t>
            </a:fld>
            <a:endParaRPr lang="es-ES"/>
          </a:p>
        </p:txBody>
      </p:sp>
      <p:sp>
        <p:nvSpPr>
          <p:cNvPr id="5" name="Footer Placeholder 4"/>
          <p:cNvSpPr>
            <a:spLocks noGrp="1"/>
          </p:cNvSpPr>
          <p:nvPr>
            <p:ph type="ftr" sz="quarter" idx="3"/>
          </p:nvPr>
        </p:nvSpPr>
        <p:spPr>
          <a:xfrm>
            <a:off x="2271715"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ABF49EBE-C7FE-4436-8794-5255C5A251EC}" type="slidenum">
              <a:rPr lang="es-ES" smtClean="0"/>
              <a:t>‹Nº›</a:t>
            </a:fld>
            <a:endParaRPr lang="es-ES"/>
          </a:p>
        </p:txBody>
      </p:sp>
    </p:spTree>
    <p:extLst>
      <p:ext uri="{BB962C8B-B14F-4D97-AF65-F5344CB8AC3E}">
        <p14:creationId xmlns:p14="http://schemas.microsoft.com/office/powerpoint/2010/main" val="35343462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79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9" indent="-171449" algn="l" defTabSz="68579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47" indent="-171449" algn="l" defTabSz="68579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45" indent="-171449" algn="l" defTabSz="68579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43" indent="-171449" algn="l" defTabSz="68579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41" indent="-171449" algn="l" defTabSz="68579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39" indent="-171449" algn="l" defTabSz="68579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37" indent="-171449" algn="l" defTabSz="68579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35" indent="-171449" algn="l" defTabSz="68579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33" indent="-171449" algn="l" defTabSz="68579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96" rtl="0" eaLnBrk="1" latinLnBrk="0" hangingPunct="1">
        <a:defRPr sz="1350" kern="1200">
          <a:solidFill>
            <a:schemeClr val="tx1"/>
          </a:solidFill>
          <a:latin typeface="+mn-lt"/>
          <a:ea typeface="+mn-ea"/>
          <a:cs typeface="+mn-cs"/>
        </a:defRPr>
      </a:lvl1pPr>
      <a:lvl2pPr marL="342898" algn="l" defTabSz="685796" rtl="0" eaLnBrk="1" latinLnBrk="0" hangingPunct="1">
        <a:defRPr sz="1350" kern="1200">
          <a:solidFill>
            <a:schemeClr val="tx1"/>
          </a:solidFill>
          <a:latin typeface="+mn-lt"/>
          <a:ea typeface="+mn-ea"/>
          <a:cs typeface="+mn-cs"/>
        </a:defRPr>
      </a:lvl2pPr>
      <a:lvl3pPr marL="685796" algn="l" defTabSz="685796" rtl="0" eaLnBrk="1" latinLnBrk="0" hangingPunct="1">
        <a:defRPr sz="1350" kern="1200">
          <a:solidFill>
            <a:schemeClr val="tx1"/>
          </a:solidFill>
          <a:latin typeface="+mn-lt"/>
          <a:ea typeface="+mn-ea"/>
          <a:cs typeface="+mn-cs"/>
        </a:defRPr>
      </a:lvl3pPr>
      <a:lvl4pPr marL="1028694" algn="l" defTabSz="685796" rtl="0" eaLnBrk="1" latinLnBrk="0" hangingPunct="1">
        <a:defRPr sz="1350" kern="1200">
          <a:solidFill>
            <a:schemeClr val="tx1"/>
          </a:solidFill>
          <a:latin typeface="+mn-lt"/>
          <a:ea typeface="+mn-ea"/>
          <a:cs typeface="+mn-cs"/>
        </a:defRPr>
      </a:lvl4pPr>
      <a:lvl5pPr marL="1371592" algn="l" defTabSz="685796" rtl="0" eaLnBrk="1" latinLnBrk="0" hangingPunct="1">
        <a:defRPr sz="1350" kern="1200">
          <a:solidFill>
            <a:schemeClr val="tx1"/>
          </a:solidFill>
          <a:latin typeface="+mn-lt"/>
          <a:ea typeface="+mn-ea"/>
          <a:cs typeface="+mn-cs"/>
        </a:defRPr>
      </a:lvl5pPr>
      <a:lvl6pPr marL="1714490" algn="l" defTabSz="685796" rtl="0" eaLnBrk="1" latinLnBrk="0" hangingPunct="1">
        <a:defRPr sz="1350" kern="1200">
          <a:solidFill>
            <a:schemeClr val="tx1"/>
          </a:solidFill>
          <a:latin typeface="+mn-lt"/>
          <a:ea typeface="+mn-ea"/>
          <a:cs typeface="+mn-cs"/>
        </a:defRPr>
      </a:lvl6pPr>
      <a:lvl7pPr marL="2057388" algn="l" defTabSz="685796" rtl="0" eaLnBrk="1" latinLnBrk="0" hangingPunct="1">
        <a:defRPr sz="1350" kern="1200">
          <a:solidFill>
            <a:schemeClr val="tx1"/>
          </a:solidFill>
          <a:latin typeface="+mn-lt"/>
          <a:ea typeface="+mn-ea"/>
          <a:cs typeface="+mn-cs"/>
        </a:defRPr>
      </a:lvl7pPr>
      <a:lvl8pPr marL="2400286" algn="l" defTabSz="685796" rtl="0" eaLnBrk="1" latinLnBrk="0" hangingPunct="1">
        <a:defRPr sz="1350" kern="1200">
          <a:solidFill>
            <a:schemeClr val="tx1"/>
          </a:solidFill>
          <a:latin typeface="+mn-lt"/>
          <a:ea typeface="+mn-ea"/>
          <a:cs typeface="+mn-cs"/>
        </a:defRPr>
      </a:lvl8pPr>
      <a:lvl9pPr marL="2743185" algn="l" defTabSz="68579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2.bin"/><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slideLayout" Target="../slideLayouts/slideLayout1.xml"/><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emf"/><Relationship Id="rId10" Type="http://schemas.openxmlformats.org/officeDocument/2006/relationships/image" Target="../media/image11.png"/><Relationship Id="rId4" Type="http://schemas.openxmlformats.org/officeDocument/2006/relationships/oleObject" Target="../embeddings/oleObject3.bin"/><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8.png"/><Relationship Id="rId2" Type="http://schemas.openxmlformats.org/officeDocument/2006/relationships/image" Target="../media/image15.emf"/><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p:custDataLst>
              <p:tags r:id="rId2"/>
            </p:custDataLst>
            <p:extLst>
              <p:ext uri="{D42A27DB-BD31-4B8C-83A1-F6EECF244321}">
                <p14:modId xmlns:p14="http://schemas.microsoft.com/office/powerpoint/2010/main" val="29801981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7" name="Diapositiva de think-cell" r:id="rId4" imgW="360" imgH="360" progId="TCLayout.ActiveDocument.1">
                  <p:embed/>
                </p:oleObj>
              </mc:Choice>
              <mc:Fallback>
                <p:oleObj name="Diapositiva de think-cell" r:id="rId4" imgW="360" imgH="36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0" name="CuadroTexto 49">
            <a:extLst>
              <a:ext uri="{FF2B5EF4-FFF2-40B4-BE49-F238E27FC236}">
                <a16:creationId xmlns:a16="http://schemas.microsoft.com/office/drawing/2014/main" xmlns="" id="{2785789F-91F3-48B2-9BAC-26F0000E3732}"/>
              </a:ext>
            </a:extLst>
          </p:cNvPr>
          <p:cNvSpPr txBox="1"/>
          <p:nvPr/>
        </p:nvSpPr>
        <p:spPr>
          <a:xfrm>
            <a:off x="569226" y="2831027"/>
            <a:ext cx="2066793" cy="292388"/>
          </a:xfrm>
          <a:prstGeom prst="rect">
            <a:avLst/>
          </a:prstGeom>
          <a:noFill/>
        </p:spPr>
        <p:txBody>
          <a:bodyPr wrap="square" lIns="0">
            <a:spAutoFit/>
          </a:bodyPr>
          <a:lstStyle/>
          <a:p>
            <a:r>
              <a:rPr kumimoji="0" lang="es-ES" sz="1300" b="0" i="0" u="none" strike="noStrike" kern="0" cap="none" spc="0" normalizeH="0" baseline="0" noProof="0" dirty="0">
                <a:ln>
                  <a:noFill/>
                </a:ln>
                <a:solidFill>
                  <a:srgbClr val="E33432"/>
                </a:solidFill>
                <a:effectLst/>
                <a:uLnTx/>
                <a:uFillTx/>
                <a:latin typeface="Santander Text" panose="020B0504020201020104" pitchFamily="34" charset="0"/>
                <a:sym typeface="Santander Headline Bold"/>
              </a:rPr>
              <a:t>Santander </a:t>
            </a:r>
            <a:r>
              <a:rPr lang="es-ES" sz="1300" kern="0" dirty="0">
                <a:solidFill>
                  <a:srgbClr val="E33432"/>
                </a:solidFill>
                <a:latin typeface="Santander Text" panose="020B0504020201020104" pitchFamily="34" charset="0"/>
                <a:sym typeface="Santander Headline Bold"/>
              </a:rPr>
              <a:t>Future </a:t>
            </a:r>
            <a:r>
              <a:rPr lang="es-ES" sz="1300" kern="0" dirty="0" err="1">
                <a:solidFill>
                  <a:srgbClr val="E33432"/>
                </a:solidFill>
                <a:latin typeface="Santander Text" panose="020B0504020201020104" pitchFamily="34" charset="0"/>
                <a:sym typeface="Santander Headline Bold"/>
              </a:rPr>
              <a:t>Wealth</a:t>
            </a:r>
            <a:r>
              <a:rPr kumimoji="0" lang="es-ES" sz="1300" b="0" i="0" u="none" strike="noStrike" kern="0" cap="none" spc="0" normalizeH="0" baseline="0" noProof="0" dirty="0">
                <a:ln>
                  <a:noFill/>
                </a:ln>
                <a:solidFill>
                  <a:srgbClr val="E33432"/>
                </a:solidFill>
                <a:effectLst/>
                <a:uLnTx/>
                <a:uFillTx/>
                <a:latin typeface="Santander Text" panose="020B0504020201020104" pitchFamily="34" charset="0"/>
                <a:sym typeface="Santander Headline Bold"/>
              </a:rPr>
              <a:t> </a:t>
            </a:r>
            <a:endParaRPr lang="es-ES" sz="1300" dirty="0">
              <a:latin typeface="Santander Text" panose="020B0504020201020104" pitchFamily="34" charset="0"/>
            </a:endParaRPr>
          </a:p>
        </p:txBody>
      </p:sp>
      <p:pic>
        <p:nvPicPr>
          <p:cNvPr id="13" name="Imagen 12" descr="Persona con celular en la mano&#10;&#10;Descripción generada automáticamente con confianza media">
            <a:extLst>
              <a:ext uri="{FF2B5EF4-FFF2-40B4-BE49-F238E27FC236}">
                <a16:creationId xmlns:a16="http://schemas.microsoft.com/office/drawing/2014/main" xmlns="" id="{72F68010-AB4F-48A6-9605-0D65B524C22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592" t="18885" r="13506" b="37106"/>
          <a:stretch/>
        </p:blipFill>
        <p:spPr>
          <a:xfrm>
            <a:off x="0" y="-49782"/>
            <a:ext cx="6858000" cy="2726821"/>
          </a:xfrm>
          <a:prstGeom prst="rect">
            <a:avLst/>
          </a:prstGeom>
        </p:spPr>
      </p:pic>
      <p:cxnSp>
        <p:nvCxnSpPr>
          <p:cNvPr id="24" name="Conector: angular 23">
            <a:extLst>
              <a:ext uri="{FF2B5EF4-FFF2-40B4-BE49-F238E27FC236}">
                <a16:creationId xmlns:a16="http://schemas.microsoft.com/office/drawing/2014/main" xmlns="" id="{0F88407F-F339-48EC-AC0E-03DE2DFF2DF5}"/>
              </a:ext>
            </a:extLst>
          </p:cNvPr>
          <p:cNvCxnSpPr>
            <a:cxnSpLocks/>
          </p:cNvCxnSpPr>
          <p:nvPr/>
        </p:nvCxnSpPr>
        <p:spPr>
          <a:xfrm flipV="1">
            <a:off x="565653" y="1387043"/>
            <a:ext cx="5755097" cy="948208"/>
          </a:xfrm>
          <a:prstGeom prst="bentConnector3">
            <a:avLst>
              <a:gd name="adj1" fmla="val 67439"/>
            </a:avLst>
          </a:prstGeom>
          <a:ln>
            <a:solidFill>
              <a:srgbClr val="EC0000"/>
            </a:solidFill>
          </a:ln>
        </p:spPr>
        <p:style>
          <a:lnRef idx="1">
            <a:schemeClr val="accent1"/>
          </a:lnRef>
          <a:fillRef idx="0">
            <a:schemeClr val="accent1"/>
          </a:fillRef>
          <a:effectRef idx="0">
            <a:schemeClr val="accent1"/>
          </a:effectRef>
          <a:fontRef idx="minor">
            <a:schemeClr val="tx1"/>
          </a:fontRef>
        </p:style>
      </p:cxnSp>
      <p:pic>
        <p:nvPicPr>
          <p:cNvPr id="38" name="Imagen 37" descr="Logotipo&#10;&#10;Descripción generada automáticamente">
            <a:extLst>
              <a:ext uri="{FF2B5EF4-FFF2-40B4-BE49-F238E27FC236}">
                <a16:creationId xmlns:a16="http://schemas.microsoft.com/office/drawing/2014/main" xmlns="" id="{EA52B871-7168-4D6D-B6C9-FB3B96F13FA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2409" t="31649" r="59650" b="37297"/>
          <a:stretch/>
        </p:blipFill>
        <p:spPr>
          <a:xfrm>
            <a:off x="5066974" y="811242"/>
            <a:ext cx="500306" cy="296853"/>
          </a:xfrm>
          <a:prstGeom prst="rect">
            <a:avLst/>
          </a:prstGeom>
        </p:spPr>
      </p:pic>
      <p:pic>
        <p:nvPicPr>
          <p:cNvPr id="43" name="Imagen 42" descr="Logotipo&#10;&#10;Descripción generada automáticamente">
            <a:extLst>
              <a:ext uri="{FF2B5EF4-FFF2-40B4-BE49-F238E27FC236}">
                <a16:creationId xmlns:a16="http://schemas.microsoft.com/office/drawing/2014/main" xmlns="" id="{6065F3B8-07D5-4843-A2E8-B77CF3F1B44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0164" t="30887" r="12237" b="25134"/>
          <a:stretch/>
        </p:blipFill>
        <p:spPr>
          <a:xfrm>
            <a:off x="5574633" y="790663"/>
            <a:ext cx="824692" cy="406809"/>
          </a:xfrm>
          <a:prstGeom prst="rect">
            <a:avLst/>
          </a:prstGeom>
        </p:spPr>
      </p:pic>
      <p:pic>
        <p:nvPicPr>
          <p:cNvPr id="45" name="Imagen" descr="Imagen">
            <a:extLst>
              <a:ext uri="{FF2B5EF4-FFF2-40B4-BE49-F238E27FC236}">
                <a16:creationId xmlns:a16="http://schemas.microsoft.com/office/drawing/2014/main" xmlns="" id="{F199486C-5F7A-406B-8E9C-B6A181388805}"/>
              </a:ext>
            </a:extLst>
          </p:cNvPr>
          <p:cNvPicPr>
            <a:picLocks noChangeAspect="1"/>
          </p:cNvPicPr>
          <p:nvPr/>
        </p:nvPicPr>
        <p:blipFill>
          <a:blip r:embed="rId9"/>
          <a:stretch>
            <a:fillRect/>
          </a:stretch>
        </p:blipFill>
        <p:spPr>
          <a:xfrm>
            <a:off x="587955" y="1723369"/>
            <a:ext cx="2802454" cy="309535"/>
          </a:xfrm>
          <a:prstGeom prst="rect">
            <a:avLst/>
          </a:prstGeom>
          <a:ln w="12700">
            <a:miter lim="400000"/>
          </a:ln>
        </p:spPr>
      </p:pic>
      <p:sp>
        <p:nvSpPr>
          <p:cNvPr id="51" name="CuadroTexto 14">
            <a:extLst>
              <a:ext uri="{FF2B5EF4-FFF2-40B4-BE49-F238E27FC236}">
                <a16:creationId xmlns:a16="http://schemas.microsoft.com/office/drawing/2014/main" xmlns="" id="{96F7B0A9-A624-44CB-BD68-8FE8E9710D2F}"/>
              </a:ext>
            </a:extLst>
          </p:cNvPr>
          <p:cNvSpPr txBox="1"/>
          <p:nvPr/>
        </p:nvSpPr>
        <p:spPr>
          <a:xfrm>
            <a:off x="569226" y="3158900"/>
            <a:ext cx="5751524" cy="830993"/>
          </a:xfrm>
          <a:prstGeom prst="rect">
            <a:avLst/>
          </a:prstGeom>
          <a:ln w="12700">
            <a:miter lim="400000"/>
          </a:ln>
          <a:extLst>
            <a:ext uri="{C572A759-6A51-4108-AA02-DFA0A04FC94B}">
              <ma14:wrappingTextBoxFlag xmlns:ma14="http://schemas.microsoft.com/office/mac/drawingml/2011/main" xmlns="" val="1"/>
            </a:ext>
          </a:extLst>
        </p:spPr>
        <p:txBody>
          <a:bodyPr wrap="square" lIns="0" tIns="45718" rIns="45718" bIns="45718">
            <a:spAutoFit/>
          </a:bodyPr>
          <a:lstStyle>
            <a:lvl1pPr>
              <a:defRPr sz="2400">
                <a:solidFill>
                  <a:srgbClr val="535353"/>
                </a:solidFill>
                <a:latin typeface="Santander Headline Bold"/>
                <a:ea typeface="Santander Headline Bold"/>
                <a:cs typeface="Santander Headline Bold"/>
                <a:sym typeface="Santander Headline Bold"/>
              </a:defRPr>
            </a:lvl1pPr>
          </a:lstStyle>
          <a:p>
            <a:r>
              <a:rPr lang="es-ES" b="1" dirty="0" smtClean="0">
                <a:solidFill>
                  <a:srgbClr val="1D252D"/>
                </a:solidFill>
                <a:latin typeface="Santander Headline Regular" panose="020B0504020201020104" pitchFamily="34" charset="0"/>
              </a:rPr>
              <a:t>La inversión temática en innovación resiste el impacto inicial de la subida de tipos de interés</a:t>
            </a:r>
            <a:endParaRPr lang="es-ES" b="1" dirty="0">
              <a:solidFill>
                <a:srgbClr val="1D252D"/>
              </a:solidFill>
              <a:latin typeface="Santander Headline Regular" panose="020B0504020201020104" pitchFamily="34" charset="0"/>
            </a:endParaRPr>
          </a:p>
        </p:txBody>
      </p:sp>
      <p:sp>
        <p:nvSpPr>
          <p:cNvPr id="11" name="CuadroTexto 10"/>
          <p:cNvSpPr txBox="1"/>
          <p:nvPr/>
        </p:nvSpPr>
        <p:spPr>
          <a:xfrm>
            <a:off x="3705193" y="2831027"/>
            <a:ext cx="2615558" cy="292388"/>
          </a:xfrm>
          <a:prstGeom prst="rect">
            <a:avLst/>
          </a:prstGeom>
          <a:noFill/>
        </p:spPr>
        <p:txBody>
          <a:bodyPr wrap="square" rIns="0" rtlCol="0">
            <a:spAutoFit/>
          </a:bodyPr>
          <a:lstStyle/>
          <a:p>
            <a:pPr algn="r"/>
            <a:r>
              <a:rPr lang="es-ES" sz="1300" kern="0" dirty="0">
                <a:solidFill>
                  <a:srgbClr val="E33432"/>
                </a:solidFill>
                <a:latin typeface="Santander Text" panose="020B0504020201020104" pitchFamily="34" charset="0"/>
              </a:rPr>
              <a:t>Comentario mensual | </a:t>
            </a:r>
            <a:r>
              <a:rPr lang="es-ES" sz="1300" kern="0" dirty="0" smtClean="0">
                <a:solidFill>
                  <a:schemeClr val="accent6">
                    <a:lumMod val="60000"/>
                    <a:lumOff val="40000"/>
                  </a:schemeClr>
                </a:solidFill>
                <a:latin typeface="Santander Text" panose="020B0504020201020104" pitchFamily="34" charset="0"/>
              </a:rPr>
              <a:t>Marzo 2021</a:t>
            </a:r>
            <a:endParaRPr lang="es-ES" sz="1300" kern="0" dirty="0">
              <a:solidFill>
                <a:schemeClr val="accent6">
                  <a:lumMod val="60000"/>
                  <a:lumOff val="40000"/>
                </a:schemeClr>
              </a:solidFill>
              <a:latin typeface="Santander Text" panose="020B0504020201020104" pitchFamily="34" charset="0"/>
            </a:endParaRPr>
          </a:p>
        </p:txBody>
      </p:sp>
      <p:sp>
        <p:nvSpPr>
          <p:cNvPr id="58" name="CuadroTexto 57">
            <a:extLst>
              <a:ext uri="{FF2B5EF4-FFF2-40B4-BE49-F238E27FC236}">
                <a16:creationId xmlns:a16="http://schemas.microsoft.com/office/drawing/2014/main" xmlns="" id="{DCE40998-5177-4A0C-8ABF-CC58037A1B42}"/>
              </a:ext>
            </a:extLst>
          </p:cNvPr>
          <p:cNvSpPr txBox="1"/>
          <p:nvPr/>
        </p:nvSpPr>
        <p:spPr>
          <a:xfrm>
            <a:off x="569225" y="4079521"/>
            <a:ext cx="5830099" cy="4616648"/>
          </a:xfrm>
          <a:prstGeom prst="rect">
            <a:avLst/>
          </a:prstGeom>
          <a:noFill/>
        </p:spPr>
        <p:txBody>
          <a:bodyPr wrap="square" lIns="0">
            <a:spAutoFit/>
          </a:bodyPr>
          <a:lstStyle/>
          <a:p>
            <a:r>
              <a:rPr lang="es-ES" sz="1400" dirty="0" smtClean="0">
                <a:latin typeface="Santander Text" panose="020B0504020201020104" pitchFamily="34" charset="0"/>
              </a:rPr>
              <a:t>Los mercados de renta variable han experimentado una elevada volatilidad durante el mes de febrero.  La </a:t>
            </a:r>
            <a:r>
              <a:rPr lang="es-ES" sz="1400" b="1" dirty="0" smtClean="0">
                <a:latin typeface="Santander Text" panose="020B0504020201020104" pitchFamily="34" charset="0"/>
              </a:rPr>
              <a:t>primera mitad del mes tuvo un tono positivo apoyado por las buenas noticias relativas a la efectividad de las vacunas y un estancamiento en el ritmo de aumento de casos en las principales economías desarrolladas</a:t>
            </a:r>
            <a:r>
              <a:rPr lang="es-ES" sz="1400" dirty="0" smtClean="0">
                <a:latin typeface="Santander Text" panose="020B0504020201020104" pitchFamily="34" charset="0"/>
              </a:rPr>
              <a:t>.  En la segunda mitad del mes las bolsas mundiales empezaron a mirar con preocupación el rápido aumento en las tasas de interés de largo plazo en Estados Unidos.  Este movimiento ha estado causado por un repunte importante en las expectativas de inflación en la medida que los agentes económicos incorporaban a las previsiones futuras las fuertes subidas en los precios de las materias primas.  Adicionalmente, </a:t>
            </a:r>
            <a:r>
              <a:rPr lang="es-ES" sz="1400" b="1" dirty="0" smtClean="0">
                <a:latin typeface="Santander Text" panose="020B0504020201020104" pitchFamily="34" charset="0"/>
              </a:rPr>
              <a:t>el mercado empieza </a:t>
            </a:r>
            <a:r>
              <a:rPr lang="es-ES" sz="1400" b="1" dirty="0">
                <a:latin typeface="Santander Text" panose="020B0504020201020104" pitchFamily="34" charset="0"/>
              </a:rPr>
              <a:t>a descontar unas tasas de inflación más elevadas por la inminente aprobación del nuevo paquete de </a:t>
            </a:r>
            <a:r>
              <a:rPr lang="es-ES" sz="1400" b="1" dirty="0" smtClean="0">
                <a:latin typeface="Santander Text" panose="020B0504020201020104" pitchFamily="34" charset="0"/>
              </a:rPr>
              <a:t>estímulo propuesto por el Gobierno </a:t>
            </a:r>
            <a:r>
              <a:rPr lang="es-ES" sz="1400" b="1" dirty="0" err="1" smtClean="0">
                <a:latin typeface="Santander Text" panose="020B0504020201020104" pitchFamily="34" charset="0"/>
              </a:rPr>
              <a:t>Biden</a:t>
            </a:r>
            <a:r>
              <a:rPr lang="es-ES" sz="1400" dirty="0" smtClean="0">
                <a:latin typeface="Santander Text" panose="020B0504020201020104" pitchFamily="34" charset="0"/>
              </a:rPr>
              <a:t> al Congreso. </a:t>
            </a:r>
            <a:r>
              <a:rPr lang="es-ES" sz="1400" dirty="0">
                <a:latin typeface="Santander Text" panose="020B0504020201020104" pitchFamily="34" charset="0"/>
              </a:rPr>
              <a:t>En China, empezamos a notar una desaceleración en el ritmo de crecimiento de la masa monetaria por la fuerte recuperación </a:t>
            </a:r>
            <a:r>
              <a:rPr lang="es-ES" sz="1400" dirty="0" smtClean="0">
                <a:latin typeface="Santander Text" panose="020B0504020201020104" pitchFamily="34" charset="0"/>
              </a:rPr>
              <a:t>y </a:t>
            </a:r>
            <a:r>
              <a:rPr lang="es-ES" sz="1400" dirty="0">
                <a:latin typeface="Santander Text" panose="020B0504020201020104" pitchFamily="34" charset="0"/>
              </a:rPr>
              <a:t>por el riesgo de sobrecalentamiento de la </a:t>
            </a:r>
            <a:r>
              <a:rPr lang="es-ES" sz="1400" dirty="0" smtClean="0">
                <a:latin typeface="Santander Text" panose="020B0504020201020104" pitchFamily="34" charset="0"/>
              </a:rPr>
              <a:t>economía.</a:t>
            </a:r>
            <a:endParaRPr lang="es-ES" sz="1400" dirty="0">
              <a:latin typeface="Santander Text" panose="020B0504020201020104" pitchFamily="34" charset="0"/>
            </a:endParaRPr>
          </a:p>
          <a:p>
            <a:r>
              <a:rPr lang="es-ES" sz="1400" dirty="0" smtClean="0">
                <a:latin typeface="Santander Text" panose="020B0504020201020104" pitchFamily="34" charset="0"/>
              </a:rPr>
              <a:t>Las acciones de </a:t>
            </a:r>
            <a:r>
              <a:rPr lang="es-ES" sz="1400" b="1" dirty="0" smtClean="0">
                <a:latin typeface="Santander Text" panose="020B0504020201020104" pitchFamily="34" charset="0"/>
              </a:rPr>
              <a:t>empresas de más crecimiento corrigieron en la última semana de febrero al ser más sensibles al incremento de tasas</a:t>
            </a:r>
            <a:r>
              <a:rPr lang="es-ES" sz="1400" dirty="0" smtClean="0">
                <a:latin typeface="Santander Text" panose="020B0504020201020104" pitchFamily="34" charset="0"/>
              </a:rPr>
              <a:t>.  Sin embargo, las expectativas económicas y de beneficios se están revisando al alza y eso debe tranquilizar a los mercados.  La clave está en que el tensionamiento monetario no sea excesivo dada la elevada </a:t>
            </a:r>
            <a:r>
              <a:rPr lang="es-ES" sz="1400" b="1" dirty="0" smtClean="0">
                <a:latin typeface="Santander Text" panose="020B0504020201020104" pitchFamily="34" charset="0"/>
              </a:rPr>
              <a:t>sensibilidad de los mercados a que se mantengan bajos los tipos de interés</a:t>
            </a:r>
            <a:r>
              <a:rPr lang="es-ES" sz="1400" dirty="0" smtClean="0">
                <a:latin typeface="Santander Text" panose="020B0504020201020104" pitchFamily="34" charset="0"/>
              </a:rPr>
              <a:t>.</a:t>
            </a:r>
            <a:endParaRPr lang="es-ES" sz="1400" dirty="0">
              <a:latin typeface="Santander Text" panose="020B0504020201020104" pitchFamily="34" charset="0"/>
            </a:endParaRPr>
          </a:p>
        </p:txBody>
      </p:sp>
      <p:sp>
        <p:nvSpPr>
          <p:cNvPr id="52" name="CuadroTexto 51">
            <a:extLst>
              <a:ext uri="{FF2B5EF4-FFF2-40B4-BE49-F238E27FC236}">
                <a16:creationId xmlns:a16="http://schemas.microsoft.com/office/drawing/2014/main" xmlns="" id="{A4D989EF-FFA7-4B9A-B1CD-61C0A6FD413D}"/>
              </a:ext>
            </a:extLst>
          </p:cNvPr>
          <p:cNvSpPr txBox="1"/>
          <p:nvPr/>
        </p:nvSpPr>
        <p:spPr>
          <a:xfrm>
            <a:off x="6172200" y="8707505"/>
            <a:ext cx="280989" cy="184666"/>
          </a:xfrm>
          <a:prstGeom prst="rect">
            <a:avLst/>
          </a:prstGeom>
          <a:noFill/>
        </p:spPr>
        <p:txBody>
          <a:bodyPr wrap="square" lIns="0" rIns="0">
            <a:spAutoFit/>
          </a:bodyPr>
          <a:lstStyle/>
          <a:p>
            <a:pPr algn="r"/>
            <a:r>
              <a:rPr lang="es-ES" sz="600" dirty="0">
                <a:latin typeface="Santander Text" panose="020B0504020201020104" pitchFamily="34" charset="0"/>
              </a:rPr>
              <a:t>1</a:t>
            </a:r>
          </a:p>
        </p:txBody>
      </p:sp>
    </p:spTree>
    <p:extLst>
      <p:ext uri="{BB962C8B-B14F-4D97-AF65-F5344CB8AC3E}">
        <p14:creationId xmlns:p14="http://schemas.microsoft.com/office/powerpoint/2010/main" val="15956942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p:cNvGraphicFramePr>
            <a:graphicFrameLocks noChangeAspect="1"/>
          </p:cNvGraphicFramePr>
          <p:nvPr>
            <p:custDataLst>
              <p:tags r:id="rId2"/>
            </p:custDataLst>
            <p:extLst>
              <p:ext uri="{D42A27DB-BD31-4B8C-83A1-F6EECF244321}">
                <p14:modId xmlns:p14="http://schemas.microsoft.com/office/powerpoint/2010/main" val="25696302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07" name="Diapositiva de think-cell" r:id="rId4" imgW="347" imgH="348" progId="TCLayout.ActiveDocument.1">
                  <p:embed/>
                </p:oleObj>
              </mc:Choice>
              <mc:Fallback>
                <p:oleObj name="Diapositiva de think-cell" r:id="rId4" imgW="347" imgH="34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2" name="Elipse 178">
            <a:extLst>
              <a:ext uri="{FF2B5EF4-FFF2-40B4-BE49-F238E27FC236}">
                <a16:creationId xmlns:a16="http://schemas.microsoft.com/office/drawing/2014/main" xmlns="" id="{C19FDACA-398B-4B7D-94BA-3D54D03B307A}"/>
              </a:ext>
            </a:extLst>
          </p:cNvPr>
          <p:cNvSpPr/>
          <p:nvPr/>
        </p:nvSpPr>
        <p:spPr>
          <a:xfrm>
            <a:off x="409850" y="6103925"/>
            <a:ext cx="801994" cy="801994"/>
          </a:xfrm>
          <a:custGeom>
            <a:avLst/>
            <a:gdLst>
              <a:gd name="connsiteX0" fmla="*/ 0 w 883011"/>
              <a:gd name="connsiteY0" fmla="*/ 441506 h 883011"/>
              <a:gd name="connsiteX1" fmla="*/ 441506 w 883011"/>
              <a:gd name="connsiteY1" fmla="*/ 0 h 883011"/>
              <a:gd name="connsiteX2" fmla="*/ 883012 w 883011"/>
              <a:gd name="connsiteY2" fmla="*/ 441506 h 883011"/>
              <a:gd name="connsiteX3" fmla="*/ 441506 w 883011"/>
              <a:gd name="connsiteY3" fmla="*/ 883012 h 883011"/>
              <a:gd name="connsiteX4" fmla="*/ 0 w 883011"/>
              <a:gd name="connsiteY4" fmla="*/ 441506 h 883011"/>
              <a:gd name="connsiteX0" fmla="*/ 441506 w 883012"/>
              <a:gd name="connsiteY0" fmla="*/ 883012 h 974452"/>
              <a:gd name="connsiteX1" fmla="*/ 0 w 883012"/>
              <a:gd name="connsiteY1" fmla="*/ 441506 h 974452"/>
              <a:gd name="connsiteX2" fmla="*/ 441506 w 883012"/>
              <a:gd name="connsiteY2" fmla="*/ 0 h 974452"/>
              <a:gd name="connsiteX3" fmla="*/ 883012 w 883012"/>
              <a:gd name="connsiteY3" fmla="*/ 441506 h 974452"/>
              <a:gd name="connsiteX4" fmla="*/ 532946 w 883012"/>
              <a:gd name="connsiteY4" fmla="*/ 974452 h 974452"/>
              <a:gd name="connsiteX0" fmla="*/ 441506 w 883012"/>
              <a:gd name="connsiteY0" fmla="*/ 883012 h 883012"/>
              <a:gd name="connsiteX1" fmla="*/ 0 w 883012"/>
              <a:gd name="connsiteY1" fmla="*/ 441506 h 883012"/>
              <a:gd name="connsiteX2" fmla="*/ 441506 w 883012"/>
              <a:gd name="connsiteY2" fmla="*/ 0 h 883012"/>
              <a:gd name="connsiteX3" fmla="*/ 883012 w 883012"/>
              <a:gd name="connsiteY3" fmla="*/ 441506 h 883012"/>
            </a:gdLst>
            <a:ahLst/>
            <a:cxnLst>
              <a:cxn ang="0">
                <a:pos x="connsiteX0" y="connsiteY0"/>
              </a:cxn>
              <a:cxn ang="0">
                <a:pos x="connsiteX1" y="connsiteY1"/>
              </a:cxn>
              <a:cxn ang="0">
                <a:pos x="connsiteX2" y="connsiteY2"/>
              </a:cxn>
              <a:cxn ang="0">
                <a:pos x="connsiteX3" y="connsiteY3"/>
              </a:cxn>
            </a:cxnLst>
            <a:rect l="l" t="t" r="r" b="b"/>
            <a:pathLst>
              <a:path w="883012" h="883012">
                <a:moveTo>
                  <a:pt x="441506" y="883012"/>
                </a:moveTo>
                <a:cubicBezTo>
                  <a:pt x="197669" y="883012"/>
                  <a:pt x="0" y="685343"/>
                  <a:pt x="0" y="441506"/>
                </a:cubicBezTo>
                <a:cubicBezTo>
                  <a:pt x="0" y="197669"/>
                  <a:pt x="197669" y="0"/>
                  <a:pt x="441506" y="0"/>
                </a:cubicBezTo>
                <a:cubicBezTo>
                  <a:pt x="685343" y="0"/>
                  <a:pt x="883012" y="197669"/>
                  <a:pt x="883012" y="441506"/>
                </a:cubicBezTo>
              </a:path>
            </a:pathLst>
          </a:custGeom>
          <a:noFill/>
          <a:ln w="12700">
            <a:solidFill>
              <a:srgbClr val="63BA68"/>
            </a:solidFill>
            <a:headEnd type="oval" w="sm" len="sm"/>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mj-lt"/>
            </a:endParaRPr>
          </a:p>
        </p:txBody>
      </p:sp>
      <p:pic>
        <p:nvPicPr>
          <p:cNvPr id="33" name="Imagen 32">
            <a:extLst>
              <a:ext uri="{FF2B5EF4-FFF2-40B4-BE49-F238E27FC236}">
                <a16:creationId xmlns:a16="http://schemas.microsoft.com/office/drawing/2014/main" xmlns="" id="{DFE560D9-72FE-42C4-A74D-D12B75594FA5}"/>
              </a:ext>
            </a:extLst>
          </p:cNvPr>
          <p:cNvPicPr>
            <a:picLocks noChangeAspect="1"/>
          </p:cNvPicPr>
          <p:nvPr/>
        </p:nvPicPr>
        <p:blipFill>
          <a:blip r:embed="rId6"/>
          <a:stretch>
            <a:fillRect/>
          </a:stretch>
        </p:blipFill>
        <p:spPr>
          <a:xfrm>
            <a:off x="1292444" y="6300896"/>
            <a:ext cx="987352" cy="146594"/>
          </a:xfrm>
          <a:prstGeom prst="rect">
            <a:avLst/>
          </a:prstGeom>
          <a:solidFill>
            <a:schemeClr val="bg1"/>
          </a:solidFill>
        </p:spPr>
      </p:pic>
      <p:pic>
        <p:nvPicPr>
          <p:cNvPr id="34" name="Imagen 33" descr="Un campo abierto&#10;&#10;Descripción generada automáticamente">
            <a:extLst>
              <a:ext uri="{FF2B5EF4-FFF2-40B4-BE49-F238E27FC236}">
                <a16:creationId xmlns:a16="http://schemas.microsoft.com/office/drawing/2014/main" xmlns="" id="{DFD6FF3C-DB4D-4268-B03B-751DBC1B851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855" t="-23" r="37328" b="14176"/>
          <a:stretch/>
        </p:blipFill>
        <p:spPr>
          <a:xfrm flipH="1">
            <a:off x="481000" y="6181313"/>
            <a:ext cx="658800" cy="658800"/>
          </a:xfrm>
          <a:prstGeom prst="ellipse">
            <a:avLst/>
          </a:prstGeom>
        </p:spPr>
      </p:pic>
      <p:pic>
        <p:nvPicPr>
          <p:cNvPr id="26" name="Imagen 2" descr="Imagen 2">
            <a:extLst>
              <a:ext uri="{FF2B5EF4-FFF2-40B4-BE49-F238E27FC236}">
                <a16:creationId xmlns:a16="http://schemas.microsoft.com/office/drawing/2014/main" xmlns="" id="{5009D12C-E030-4D24-8727-C91CBB3C7447}"/>
              </a:ext>
            </a:extLst>
          </p:cNvPr>
          <p:cNvPicPr>
            <a:picLocks noChangeAspect="1"/>
          </p:cNvPicPr>
          <p:nvPr/>
        </p:nvPicPr>
        <p:blipFill>
          <a:blip r:embed="rId8"/>
          <a:stretch>
            <a:fillRect/>
          </a:stretch>
        </p:blipFill>
        <p:spPr>
          <a:xfrm>
            <a:off x="412432" y="216178"/>
            <a:ext cx="686149" cy="75593"/>
          </a:xfrm>
          <a:prstGeom prst="rect">
            <a:avLst/>
          </a:prstGeom>
          <a:ln w="12700">
            <a:miter lim="400000"/>
          </a:ln>
        </p:spPr>
      </p:pic>
      <p:pic>
        <p:nvPicPr>
          <p:cNvPr id="27" name="Imagen" descr="Imagen">
            <a:extLst>
              <a:ext uri="{FF2B5EF4-FFF2-40B4-BE49-F238E27FC236}">
                <a16:creationId xmlns:a16="http://schemas.microsoft.com/office/drawing/2014/main" xmlns="" id="{7E53A51D-1E88-40DA-835B-ACCEE8F2E898}"/>
              </a:ext>
            </a:extLst>
          </p:cNvPr>
          <p:cNvPicPr>
            <a:picLocks noChangeAspect="1"/>
          </p:cNvPicPr>
          <p:nvPr/>
        </p:nvPicPr>
        <p:blipFill>
          <a:blip r:embed="rId9"/>
          <a:stretch>
            <a:fillRect/>
          </a:stretch>
        </p:blipFill>
        <p:spPr>
          <a:xfrm>
            <a:off x="5962804" y="175108"/>
            <a:ext cx="503687" cy="157732"/>
          </a:xfrm>
          <a:prstGeom prst="rect">
            <a:avLst/>
          </a:prstGeom>
          <a:ln w="12700">
            <a:miter lim="400000"/>
          </a:ln>
        </p:spPr>
      </p:pic>
      <p:sp>
        <p:nvSpPr>
          <p:cNvPr id="38" name="CuadroTexto 37">
            <a:extLst>
              <a:ext uri="{FF2B5EF4-FFF2-40B4-BE49-F238E27FC236}">
                <a16:creationId xmlns:a16="http://schemas.microsoft.com/office/drawing/2014/main" xmlns="" id="{CF6A30EF-9439-4A48-9EBD-C281B717ED63}"/>
              </a:ext>
            </a:extLst>
          </p:cNvPr>
          <p:cNvSpPr txBox="1"/>
          <p:nvPr/>
        </p:nvSpPr>
        <p:spPr>
          <a:xfrm>
            <a:off x="6172200" y="8846849"/>
            <a:ext cx="280989" cy="184666"/>
          </a:xfrm>
          <a:prstGeom prst="rect">
            <a:avLst/>
          </a:prstGeom>
          <a:noFill/>
        </p:spPr>
        <p:txBody>
          <a:bodyPr wrap="square" lIns="0" rIns="0">
            <a:spAutoFit/>
          </a:bodyPr>
          <a:lstStyle/>
          <a:p>
            <a:pPr algn="r"/>
            <a:r>
              <a:rPr lang="es-ES" sz="600" dirty="0">
                <a:latin typeface="Santander Text" panose="020B0504020201020104" pitchFamily="34" charset="0"/>
              </a:rPr>
              <a:t>2</a:t>
            </a:r>
          </a:p>
        </p:txBody>
      </p:sp>
      <p:sp>
        <p:nvSpPr>
          <p:cNvPr id="31" name="CuadroTexto 30">
            <a:extLst>
              <a:ext uri="{FF2B5EF4-FFF2-40B4-BE49-F238E27FC236}">
                <a16:creationId xmlns:a16="http://schemas.microsoft.com/office/drawing/2014/main" xmlns="" id="{F9FD4DC0-C345-46C1-BFB3-65183E53BCAA}"/>
              </a:ext>
            </a:extLst>
          </p:cNvPr>
          <p:cNvSpPr txBox="1"/>
          <p:nvPr/>
        </p:nvSpPr>
        <p:spPr>
          <a:xfrm>
            <a:off x="1393166" y="138558"/>
            <a:ext cx="4459342" cy="230832"/>
          </a:xfrm>
          <a:prstGeom prst="rect">
            <a:avLst/>
          </a:prstGeom>
          <a:noFill/>
        </p:spPr>
        <p:txBody>
          <a:bodyPr wrap="square" lIns="0">
            <a:spAutoFit/>
          </a:bodyPr>
          <a:lstStyle/>
          <a:p>
            <a:pPr algn="ctr"/>
            <a:r>
              <a:rPr lang="es-ES" sz="900" kern="0" dirty="0">
                <a:solidFill>
                  <a:srgbClr val="E33432"/>
                </a:solidFill>
                <a:latin typeface="Santander Text" panose="020B0504020201020104" pitchFamily="34" charset="0"/>
              </a:rPr>
              <a:t>Comentario mensual | </a:t>
            </a:r>
            <a:r>
              <a:rPr lang="es-ES" sz="900" kern="0" dirty="0">
                <a:solidFill>
                  <a:schemeClr val="accent6">
                    <a:lumMod val="60000"/>
                    <a:lumOff val="40000"/>
                  </a:schemeClr>
                </a:solidFill>
                <a:latin typeface="Santander Text" panose="020B0504020201020104" pitchFamily="34" charset="0"/>
              </a:rPr>
              <a:t>Enero 2021</a:t>
            </a:r>
          </a:p>
        </p:txBody>
      </p:sp>
      <p:sp>
        <p:nvSpPr>
          <p:cNvPr id="39" name="Título 1">
            <a:extLst>
              <a:ext uri="{FF2B5EF4-FFF2-40B4-BE49-F238E27FC236}">
                <a16:creationId xmlns:a16="http://schemas.microsoft.com/office/drawing/2014/main" xmlns="" id="{80265CBF-6DEB-486B-B9C9-008035427659}"/>
              </a:ext>
            </a:extLst>
          </p:cNvPr>
          <p:cNvSpPr txBox="1">
            <a:spLocks/>
          </p:cNvSpPr>
          <p:nvPr/>
        </p:nvSpPr>
        <p:spPr>
          <a:xfrm>
            <a:off x="404811" y="725702"/>
            <a:ext cx="6037273" cy="18539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ES" sz="1800" b="1" dirty="0" smtClean="0">
                <a:solidFill>
                  <a:srgbClr val="1D252D"/>
                </a:solidFill>
                <a:latin typeface="Santander Headline Regular" panose="020B0504020201020104" pitchFamily="34" charset="0"/>
              </a:rPr>
              <a:t>Comentario de mercado de las temáticas de </a:t>
            </a:r>
            <a:r>
              <a:rPr lang="es-ES" sz="1800" b="1" dirty="0" err="1" smtClean="0">
                <a:solidFill>
                  <a:srgbClr val="1D252D"/>
                </a:solidFill>
                <a:latin typeface="Santander Headline Regular" panose="020B0504020201020104" pitchFamily="34" charset="0"/>
              </a:rPr>
              <a:t>Future</a:t>
            </a:r>
            <a:r>
              <a:rPr lang="es-ES" sz="1800" b="1" dirty="0" smtClean="0">
                <a:solidFill>
                  <a:srgbClr val="1D252D"/>
                </a:solidFill>
                <a:latin typeface="Santander Headline Regular" panose="020B0504020201020104" pitchFamily="34" charset="0"/>
              </a:rPr>
              <a:t> Wealth (*)</a:t>
            </a:r>
            <a:endParaRPr lang="es-ES" sz="1800" b="1" dirty="0">
              <a:solidFill>
                <a:srgbClr val="1D252D"/>
              </a:solidFill>
              <a:latin typeface="Santander Headline Regular" panose="020B0504020201020104" pitchFamily="34" charset="0"/>
            </a:endParaRPr>
          </a:p>
        </p:txBody>
      </p:sp>
      <p:sp>
        <p:nvSpPr>
          <p:cNvPr id="43" name="CuadroTexto 42">
            <a:extLst>
              <a:ext uri="{FF2B5EF4-FFF2-40B4-BE49-F238E27FC236}">
                <a16:creationId xmlns:a16="http://schemas.microsoft.com/office/drawing/2014/main" xmlns="" id="{4F0A7B3A-9023-4DEA-AE61-23D079E2AD1B}"/>
              </a:ext>
            </a:extLst>
          </p:cNvPr>
          <p:cNvSpPr txBox="1"/>
          <p:nvPr/>
        </p:nvSpPr>
        <p:spPr>
          <a:xfrm>
            <a:off x="419554" y="8334597"/>
            <a:ext cx="6068043" cy="553998"/>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00" i="0" u="none" strike="noStrike" kern="1200" cap="none" spc="-10" normalizeH="0" baseline="0" noProof="0" dirty="0" smtClean="0">
                <a:ln>
                  <a:noFill/>
                </a:ln>
                <a:solidFill>
                  <a:prstClr val="black"/>
                </a:solidFill>
                <a:effectLst/>
                <a:uLnTx/>
                <a:uFillTx/>
                <a:latin typeface="Santander Headline Bold" panose="020B0804020201020104" pitchFamily="34" charset="0"/>
                <a:cs typeface="Arial" panose="020B0604020202020204" pitchFamily="34" charset="0"/>
              </a:rPr>
              <a:t>(*)  El comportamiento </a:t>
            </a:r>
            <a:r>
              <a:rPr kumimoji="0" lang="es-ES" sz="600" i="0" u="none" strike="noStrike" kern="1200" cap="none" spc="-10" normalizeH="0" noProof="0" dirty="0" smtClean="0">
                <a:ln>
                  <a:noFill/>
                </a:ln>
                <a:solidFill>
                  <a:prstClr val="black"/>
                </a:solidFill>
                <a:effectLst/>
                <a:uLnTx/>
                <a:uFillTx/>
                <a:latin typeface="Santander Headline Bold" panose="020B0804020201020104" pitchFamily="34" charset="0"/>
                <a:cs typeface="Arial" panose="020B0604020202020204" pitchFamily="34" charset="0"/>
              </a:rPr>
              <a:t>de las temáticas está basado en los </a:t>
            </a:r>
            <a:r>
              <a:rPr kumimoji="0" lang="es-ES" sz="600" i="0" u="none" strike="noStrike" kern="1200" cap="none" spc="-10" normalizeH="0" noProof="0" dirty="0" err="1" smtClean="0">
                <a:ln>
                  <a:noFill/>
                </a:ln>
                <a:solidFill>
                  <a:prstClr val="black"/>
                </a:solidFill>
                <a:effectLst/>
                <a:uLnTx/>
                <a:uFillTx/>
                <a:latin typeface="Santander Headline Bold" panose="020B0804020201020104" pitchFamily="34" charset="0"/>
                <a:cs typeface="Arial" panose="020B0604020202020204" pitchFamily="34" charset="0"/>
              </a:rPr>
              <a:t>benchmarks</a:t>
            </a:r>
            <a:r>
              <a:rPr kumimoji="0" lang="es-ES" sz="600" i="0" u="none" strike="noStrike" kern="1200" cap="none" spc="-10" normalizeH="0" noProof="0" dirty="0" smtClean="0">
                <a:ln>
                  <a:noFill/>
                </a:ln>
                <a:solidFill>
                  <a:prstClr val="black"/>
                </a:solidFill>
                <a:effectLst/>
                <a:uLnTx/>
                <a:uFillTx/>
                <a:latin typeface="Santander Headline Bold" panose="020B0804020201020104" pitchFamily="34" charset="0"/>
                <a:cs typeface="Arial" panose="020B0604020202020204" pitchFamily="34" charset="0"/>
              </a:rPr>
              <a:t> internos definidos por el equipo de inversión de </a:t>
            </a:r>
            <a:r>
              <a:rPr kumimoji="0" lang="es-ES" sz="600" i="0" u="none" strike="noStrike" kern="1200" cap="none" spc="-10" normalizeH="0" noProof="0" dirty="0" err="1" smtClean="0">
                <a:ln>
                  <a:noFill/>
                </a:ln>
                <a:solidFill>
                  <a:prstClr val="black"/>
                </a:solidFill>
                <a:effectLst/>
                <a:uLnTx/>
                <a:uFillTx/>
                <a:latin typeface="Santander Headline Bold" panose="020B0804020201020104" pitchFamily="34" charset="0"/>
                <a:cs typeface="Arial" panose="020B0604020202020204" pitchFamily="34" charset="0"/>
              </a:rPr>
              <a:t>Future</a:t>
            </a:r>
            <a:r>
              <a:rPr kumimoji="0" lang="es-ES" sz="600" i="0" u="none" strike="noStrike" kern="1200" cap="none" spc="-10" normalizeH="0" noProof="0" dirty="0" smtClean="0">
                <a:ln>
                  <a:noFill/>
                </a:ln>
                <a:solidFill>
                  <a:prstClr val="black"/>
                </a:solidFill>
                <a:effectLst/>
                <a:uLnTx/>
                <a:uFillTx/>
                <a:latin typeface="Santander Headline Bold" panose="020B0804020201020104" pitchFamily="34" charset="0"/>
                <a:cs typeface="Arial" panose="020B0604020202020204" pitchFamily="34" charset="0"/>
              </a:rPr>
              <a:t> Wealth.  Están basados en vehículos de inversión disponibles en el mercado (ETFs o fondos de inversión) y que son representativos de la temática de innovación.  El performance de los fondos Santander </a:t>
            </a:r>
            <a:r>
              <a:rPr kumimoji="0" lang="es-ES" sz="600" i="0" u="none" strike="noStrike" kern="1200" cap="none" spc="-10" normalizeH="0" noProof="0" dirty="0" err="1" smtClean="0">
                <a:ln>
                  <a:noFill/>
                </a:ln>
                <a:solidFill>
                  <a:prstClr val="black"/>
                </a:solidFill>
                <a:effectLst/>
                <a:uLnTx/>
                <a:uFillTx/>
                <a:latin typeface="Santander Headline Bold" panose="020B0804020201020104" pitchFamily="34" charset="0"/>
                <a:cs typeface="Arial" panose="020B0604020202020204" pitchFamily="34" charset="0"/>
              </a:rPr>
              <a:t>Future</a:t>
            </a:r>
            <a:r>
              <a:rPr kumimoji="0" lang="es-ES" sz="600" i="0" u="none" strike="noStrike" kern="1200" cap="none" spc="-10" normalizeH="0" noProof="0" dirty="0" smtClean="0">
                <a:ln>
                  <a:noFill/>
                </a:ln>
                <a:solidFill>
                  <a:prstClr val="black"/>
                </a:solidFill>
                <a:effectLst/>
                <a:uLnTx/>
                <a:uFillTx/>
                <a:latin typeface="Santander Headline Bold" panose="020B0804020201020104" pitchFamily="34" charset="0"/>
                <a:cs typeface="Arial" panose="020B0604020202020204" pitchFamily="34" charset="0"/>
              </a:rPr>
              <a:t> Wealth está relacionado con el comportamiento de estos 18 </a:t>
            </a:r>
            <a:r>
              <a:rPr kumimoji="0" lang="es-ES" sz="600" i="0" u="none" strike="noStrike" kern="1200" cap="none" spc="-10" normalizeH="0" noProof="0" dirty="0" err="1" smtClean="0">
                <a:ln>
                  <a:noFill/>
                </a:ln>
                <a:solidFill>
                  <a:prstClr val="black"/>
                </a:solidFill>
                <a:effectLst/>
                <a:uLnTx/>
                <a:uFillTx/>
                <a:latin typeface="Santander Headline Bold" panose="020B0804020201020104" pitchFamily="34" charset="0"/>
                <a:cs typeface="Arial" panose="020B0604020202020204" pitchFamily="34" charset="0"/>
              </a:rPr>
              <a:t>benchmarks</a:t>
            </a:r>
            <a:r>
              <a:rPr kumimoji="0" lang="es-ES" sz="600" i="0" u="none" strike="noStrike" kern="1200" cap="none" spc="-10" normalizeH="0" noProof="0" dirty="0" smtClean="0">
                <a:ln>
                  <a:noFill/>
                </a:ln>
                <a:solidFill>
                  <a:prstClr val="black"/>
                </a:solidFill>
                <a:effectLst/>
                <a:uLnTx/>
                <a:uFillTx/>
                <a:latin typeface="Santander Headline Bold" panose="020B0804020201020104" pitchFamily="34" charset="0"/>
                <a:cs typeface="Arial" panose="020B0604020202020204" pitchFamily="34" charset="0"/>
              </a:rPr>
              <a:t> pero también incorpora otros vehículos adicionales por criterios de diversificación y por posicionamiento táctico en otras </a:t>
            </a:r>
            <a:r>
              <a:rPr kumimoji="0" lang="es-ES" sz="600" i="0" u="none" strike="noStrike" kern="1200" cap="none" spc="-10" normalizeH="0" noProof="0" dirty="0" err="1" smtClean="0">
                <a:ln>
                  <a:noFill/>
                </a:ln>
                <a:solidFill>
                  <a:prstClr val="black"/>
                </a:solidFill>
                <a:effectLst/>
                <a:uLnTx/>
                <a:uFillTx/>
                <a:latin typeface="Santander Headline Bold" panose="020B0804020201020104" pitchFamily="34" charset="0"/>
                <a:cs typeface="Arial" panose="020B0604020202020204" pitchFamily="34" charset="0"/>
              </a:rPr>
              <a:t>subtematicas</a:t>
            </a:r>
            <a:r>
              <a:rPr kumimoji="0" lang="es-ES" sz="600" i="0" u="none" strike="noStrike" kern="1200" cap="none" spc="-10" normalizeH="0" noProof="0" dirty="0" smtClean="0">
                <a:ln>
                  <a:noFill/>
                </a:ln>
                <a:solidFill>
                  <a:prstClr val="black"/>
                </a:solidFill>
                <a:effectLst/>
                <a:uLnTx/>
                <a:uFillTx/>
                <a:latin typeface="Santander Headline Bold" panose="020B08040202010201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600" spc="-10" baseline="0" dirty="0">
              <a:solidFill>
                <a:prstClr val="black"/>
              </a:solidFill>
              <a:latin typeface="Santander Headline Bold" panose="020B08040202010201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00" i="0" u="none" strike="noStrike" kern="1200" cap="none" spc="-10" normalizeH="0" noProof="0" dirty="0" smtClean="0">
                <a:ln>
                  <a:noFill/>
                </a:ln>
                <a:solidFill>
                  <a:prstClr val="black"/>
                </a:solidFill>
                <a:effectLst/>
                <a:uLnTx/>
                <a:uFillTx/>
                <a:latin typeface="Santander Headline Bold" panose="020B0804020201020104" pitchFamily="34" charset="0"/>
                <a:cs typeface="Arial" panose="020B0604020202020204" pitchFamily="34" charset="0"/>
              </a:rPr>
              <a:t>Los rendimientos pasados de estos índices de referencia y de los vehículos seleccionados dentro de la estrategia </a:t>
            </a:r>
            <a:r>
              <a:rPr kumimoji="0" lang="es-ES" sz="600" i="0" u="none" strike="noStrike" kern="1200" cap="none" spc="-10" normalizeH="0" noProof="0" dirty="0" err="1" smtClean="0">
                <a:ln>
                  <a:noFill/>
                </a:ln>
                <a:solidFill>
                  <a:prstClr val="black"/>
                </a:solidFill>
                <a:effectLst/>
                <a:uLnTx/>
                <a:uFillTx/>
                <a:latin typeface="Santander Headline Bold" panose="020B0804020201020104" pitchFamily="34" charset="0"/>
                <a:cs typeface="Arial" panose="020B0604020202020204" pitchFamily="34" charset="0"/>
              </a:rPr>
              <a:t>Future</a:t>
            </a:r>
            <a:r>
              <a:rPr kumimoji="0" lang="es-ES" sz="600" i="0" u="none" strike="noStrike" kern="1200" cap="none" spc="-10" normalizeH="0" noProof="0" dirty="0" smtClean="0">
                <a:ln>
                  <a:noFill/>
                </a:ln>
                <a:solidFill>
                  <a:prstClr val="black"/>
                </a:solidFill>
                <a:effectLst/>
                <a:uLnTx/>
                <a:uFillTx/>
                <a:latin typeface="Santander Headline Bold" panose="020B0804020201020104" pitchFamily="34" charset="0"/>
                <a:cs typeface="Arial" panose="020B0604020202020204" pitchFamily="34" charset="0"/>
              </a:rPr>
              <a:t> Wealth no son indicativos del performance futuro.</a:t>
            </a:r>
            <a:endParaRPr kumimoji="0" lang="es-ES" sz="600" b="0" i="0" u="none" strike="noStrike" kern="1200" cap="none" spc="-10" normalizeH="0" baseline="0" noProof="0" dirty="0">
              <a:ln>
                <a:noFill/>
              </a:ln>
              <a:solidFill>
                <a:prstClr val="black"/>
              </a:solidFill>
              <a:effectLst/>
              <a:uLnTx/>
              <a:uFillTx/>
              <a:latin typeface="Santander Headline" panose="020B0504020201020104" pitchFamily="34" charset="0"/>
              <a:cs typeface="Arial" panose="020B0604020202020204" pitchFamily="34" charset="0"/>
            </a:endParaRPr>
          </a:p>
        </p:txBody>
      </p:sp>
      <p:cxnSp>
        <p:nvCxnSpPr>
          <p:cNvPr id="67" name="Conector recto 66">
            <a:extLst>
              <a:ext uri="{FF2B5EF4-FFF2-40B4-BE49-F238E27FC236}">
                <a16:creationId xmlns:a16="http://schemas.microsoft.com/office/drawing/2014/main" xmlns="" id="{AA7F4C75-9F8E-46FF-A06E-E9ECB3482F4C}"/>
              </a:ext>
            </a:extLst>
          </p:cNvPr>
          <p:cNvCxnSpPr>
            <a:cxnSpLocks/>
          </p:cNvCxnSpPr>
          <p:nvPr/>
        </p:nvCxnSpPr>
        <p:spPr>
          <a:xfrm>
            <a:off x="404810" y="3341938"/>
            <a:ext cx="6048379" cy="0"/>
          </a:xfrm>
          <a:prstGeom prst="line">
            <a:avLst/>
          </a:prstGeom>
          <a:ln w="12700">
            <a:solidFill>
              <a:srgbClr val="FED244"/>
            </a:solidFill>
          </a:ln>
        </p:spPr>
        <p:style>
          <a:lnRef idx="1">
            <a:schemeClr val="accent1"/>
          </a:lnRef>
          <a:fillRef idx="0">
            <a:schemeClr val="accent1"/>
          </a:fillRef>
          <a:effectRef idx="0">
            <a:schemeClr val="accent1"/>
          </a:effectRef>
          <a:fontRef idx="minor">
            <a:schemeClr val="tx1"/>
          </a:fontRef>
        </p:style>
      </p:cxnSp>
      <p:cxnSp>
        <p:nvCxnSpPr>
          <p:cNvPr id="86" name="Conector recto 85">
            <a:extLst>
              <a:ext uri="{FF2B5EF4-FFF2-40B4-BE49-F238E27FC236}">
                <a16:creationId xmlns:a16="http://schemas.microsoft.com/office/drawing/2014/main" xmlns="" id="{E0999C0D-CD05-41DD-A473-083A02AD4AFE}"/>
              </a:ext>
            </a:extLst>
          </p:cNvPr>
          <p:cNvCxnSpPr>
            <a:cxnSpLocks/>
          </p:cNvCxnSpPr>
          <p:nvPr/>
        </p:nvCxnSpPr>
        <p:spPr>
          <a:xfrm>
            <a:off x="409850" y="5876986"/>
            <a:ext cx="6050709" cy="0"/>
          </a:xfrm>
          <a:prstGeom prst="line">
            <a:avLst/>
          </a:prstGeom>
          <a:ln w="12700">
            <a:solidFill>
              <a:srgbClr val="8AC5D5"/>
            </a:solidFill>
          </a:ln>
        </p:spPr>
        <p:style>
          <a:lnRef idx="1">
            <a:schemeClr val="accent1"/>
          </a:lnRef>
          <a:fillRef idx="0">
            <a:schemeClr val="accent1"/>
          </a:fillRef>
          <a:effectRef idx="0">
            <a:schemeClr val="accent1"/>
          </a:effectRef>
          <a:fontRef idx="minor">
            <a:schemeClr val="tx1"/>
          </a:fontRef>
        </p:style>
      </p:cxnSp>
      <p:sp>
        <p:nvSpPr>
          <p:cNvPr id="176" name="TextBox 41">
            <a:extLst>
              <a:ext uri="{FF2B5EF4-FFF2-40B4-BE49-F238E27FC236}">
                <a16:creationId xmlns:a16="http://schemas.microsoft.com/office/drawing/2014/main" xmlns="" id="{95E8DEB2-F803-4077-ABE2-0E5A31AD967E}"/>
              </a:ext>
            </a:extLst>
          </p:cNvPr>
          <p:cNvSpPr txBox="1"/>
          <p:nvPr/>
        </p:nvSpPr>
        <p:spPr>
          <a:xfrm>
            <a:off x="419553" y="2162104"/>
            <a:ext cx="6022532" cy="1077218"/>
          </a:xfrm>
          <a:prstGeom prst="rect">
            <a:avLst/>
          </a:prstGeom>
          <a:noFill/>
        </p:spPr>
        <p:txBody>
          <a:bodyPr wrap="square" lIns="0" tIns="0" rIns="0" bIns="0" rtlCol="0">
            <a:spAutoFit/>
          </a:bodyPr>
          <a:lstStyle/>
          <a:p>
            <a:pPr defTabSz="809427">
              <a:spcAft>
                <a:spcPts val="400"/>
              </a:spcAft>
            </a:pPr>
            <a:r>
              <a:rPr lang="es-ES" sz="1000" dirty="0" smtClean="0">
                <a:latin typeface="Santander Text Light" panose="020B0304020201020104" pitchFamily="34" charset="0"/>
              </a:rPr>
              <a:t>Las compañías con mayor apalancamiento a las temáticas de </a:t>
            </a:r>
            <a:r>
              <a:rPr lang="es-ES" sz="1000" b="1" dirty="0" smtClean="0">
                <a:latin typeface="Santander Text Light" panose="020B0304020201020104" pitchFamily="34" charset="0"/>
              </a:rPr>
              <a:t>Envejecimiento de la Población</a:t>
            </a:r>
            <a:r>
              <a:rPr lang="es-ES" sz="1000" dirty="0" smtClean="0">
                <a:latin typeface="Santander Text Light" panose="020B0304020201020104" pitchFamily="34" charset="0"/>
              </a:rPr>
              <a:t> tuvieron un comportamiento destacado en el mes de febrero dada su menor sensibilidad al movimiento de tipos de interés.  Por el contrario, los vehículos de inversión seleccionados en </a:t>
            </a:r>
            <a:r>
              <a:rPr lang="es-ES" sz="1000" b="1" dirty="0" smtClean="0">
                <a:latin typeface="Santander Text Light" panose="020B0304020201020104" pitchFamily="34" charset="0"/>
              </a:rPr>
              <a:t>Ciencias de la Vida </a:t>
            </a:r>
            <a:r>
              <a:rPr lang="es-ES" sz="1000" dirty="0" smtClean="0">
                <a:latin typeface="Santander Text Light" panose="020B0304020201020104" pitchFamily="34" charset="0"/>
              </a:rPr>
              <a:t>tuvieron un desempeño negativo por el impacto de resultados por debajo de lo esperado en algunas compañías (CRISPR </a:t>
            </a:r>
            <a:r>
              <a:rPr lang="es-ES" sz="1000" dirty="0" err="1" smtClean="0">
                <a:latin typeface="Santander Text Light" panose="020B0304020201020104" pitchFamily="34" charset="0"/>
              </a:rPr>
              <a:t>Therapeutics</a:t>
            </a:r>
            <a:r>
              <a:rPr lang="es-ES" sz="1000" dirty="0" smtClean="0">
                <a:latin typeface="Santander Text Light" panose="020B0304020201020104" pitchFamily="34" charset="0"/>
              </a:rPr>
              <a:t>) y por el </a:t>
            </a:r>
            <a:r>
              <a:rPr lang="es-ES" sz="1000" b="1" dirty="0" smtClean="0">
                <a:latin typeface="Santander Text Light" panose="020B0304020201020104" pitchFamily="34" charset="0"/>
              </a:rPr>
              <a:t>perfil </a:t>
            </a:r>
            <a:r>
              <a:rPr lang="es-ES" sz="1000" b="1" dirty="0" err="1" smtClean="0">
                <a:latin typeface="Santander Text Light" panose="020B0304020201020104" pitchFamily="34" charset="0"/>
              </a:rPr>
              <a:t>growth</a:t>
            </a:r>
            <a:r>
              <a:rPr lang="es-ES" sz="1000" b="1" dirty="0" smtClean="0">
                <a:latin typeface="Santander Text Light" panose="020B0304020201020104" pitchFamily="34" charset="0"/>
              </a:rPr>
              <a:t> de muchas de las compañías de biotecnología</a:t>
            </a:r>
            <a:r>
              <a:rPr lang="es-ES" sz="1000" dirty="0" smtClean="0">
                <a:latin typeface="Santander Text Light" panose="020B0304020201020104" pitchFamily="34" charset="0"/>
              </a:rPr>
              <a:t>.  Tecnologías de la Salud también corrigió ligeramente pero mantiene un excelente comportamiento a 12 meses (+57,2%). Las temáticas de New </a:t>
            </a:r>
            <a:r>
              <a:rPr lang="es-ES" sz="1000" dirty="0" err="1" smtClean="0">
                <a:latin typeface="Santander Text Light" panose="020B0304020201020104" pitchFamily="34" charset="0"/>
              </a:rPr>
              <a:t>Consumers</a:t>
            </a:r>
            <a:r>
              <a:rPr lang="es-ES" sz="1000" dirty="0" smtClean="0">
                <a:latin typeface="Santander Text Light" panose="020B0304020201020104" pitchFamily="34" charset="0"/>
              </a:rPr>
              <a:t> (</a:t>
            </a:r>
            <a:r>
              <a:rPr lang="es-ES" sz="1000" dirty="0" err="1" smtClean="0">
                <a:latin typeface="Santander Text Light" panose="020B0304020201020104" pitchFamily="34" charset="0"/>
              </a:rPr>
              <a:t>Millennials</a:t>
            </a:r>
            <a:r>
              <a:rPr lang="es-ES" sz="1000" dirty="0" smtClean="0">
                <a:latin typeface="Santander Text Light" panose="020B0304020201020104" pitchFamily="34" charset="0"/>
              </a:rPr>
              <a:t> y Consumidor Asiático) terminaron el mes en positivo, al igual que las empresas del sector de Bienestar. </a:t>
            </a:r>
            <a:endParaRPr lang="es-ES" sz="1000" dirty="0">
              <a:latin typeface="Santander Text Light" panose="020B0304020201020104" pitchFamily="34" charset="0"/>
            </a:endParaRPr>
          </a:p>
        </p:txBody>
      </p:sp>
      <p:sp>
        <p:nvSpPr>
          <p:cNvPr id="87" name="TextBox 41">
            <a:extLst>
              <a:ext uri="{FF2B5EF4-FFF2-40B4-BE49-F238E27FC236}">
                <a16:creationId xmlns:a16="http://schemas.microsoft.com/office/drawing/2014/main" xmlns="" id="{95E8DEB2-F803-4077-ABE2-0E5A31AD967E}"/>
              </a:ext>
            </a:extLst>
          </p:cNvPr>
          <p:cNvSpPr txBox="1"/>
          <p:nvPr/>
        </p:nvSpPr>
        <p:spPr>
          <a:xfrm>
            <a:off x="419553" y="4580249"/>
            <a:ext cx="6068045" cy="1231106"/>
          </a:xfrm>
          <a:prstGeom prst="rect">
            <a:avLst/>
          </a:prstGeom>
          <a:noFill/>
        </p:spPr>
        <p:txBody>
          <a:bodyPr wrap="square" lIns="0" tIns="0" rIns="0" bIns="0" rtlCol="0">
            <a:spAutoFit/>
          </a:bodyPr>
          <a:lstStyle/>
          <a:p>
            <a:pPr defTabSz="809427">
              <a:spcAft>
                <a:spcPts val="400"/>
              </a:spcAft>
            </a:pPr>
            <a:r>
              <a:rPr lang="es-ES" sz="1000" dirty="0" smtClean="0">
                <a:latin typeface="Santander Text Light" panose="020B0304020201020104" pitchFamily="34" charset="0"/>
              </a:rPr>
              <a:t>Prácticamente todas las temáticas de </a:t>
            </a:r>
            <a:r>
              <a:rPr lang="es-ES" sz="1000" dirty="0" err="1" smtClean="0">
                <a:latin typeface="Santander Text Light" panose="020B0304020201020104" pitchFamily="34" charset="0"/>
              </a:rPr>
              <a:t>Future</a:t>
            </a:r>
            <a:r>
              <a:rPr lang="es-ES" sz="1000" dirty="0" smtClean="0">
                <a:latin typeface="Santander Text Light" panose="020B0304020201020104" pitchFamily="34" charset="0"/>
              </a:rPr>
              <a:t> Tech han continuado el buen comportamiento bursátil del mes de enero dada la </a:t>
            </a:r>
            <a:r>
              <a:rPr lang="es-ES" sz="1000" b="1" dirty="0" smtClean="0">
                <a:latin typeface="Santander Text Light" panose="020B0304020201020104" pitchFamily="34" charset="0"/>
              </a:rPr>
              <a:t>necesidad global de invertir en infraestructura digital, 5G y en robótica</a:t>
            </a:r>
            <a:r>
              <a:rPr lang="es-ES" sz="1000" dirty="0" smtClean="0">
                <a:latin typeface="Santander Text Light" panose="020B0304020201020104" pitchFamily="34" charset="0"/>
              </a:rPr>
              <a:t>. La </a:t>
            </a:r>
            <a:r>
              <a:rPr lang="es-ES" sz="1000" dirty="0">
                <a:latin typeface="Santander Text Light" panose="020B0304020201020104" pitchFamily="34" charset="0"/>
              </a:rPr>
              <a:t>escasez de procesadores, </a:t>
            </a:r>
            <a:r>
              <a:rPr lang="es-ES" sz="1000" dirty="0" err="1">
                <a:latin typeface="Santander Text Light" panose="020B0304020201020104" pitchFamily="34" charset="0"/>
              </a:rPr>
              <a:t>GPUs</a:t>
            </a:r>
            <a:r>
              <a:rPr lang="es-ES" sz="1000" dirty="0">
                <a:latin typeface="Santander Text Light" panose="020B0304020201020104" pitchFamily="34" charset="0"/>
              </a:rPr>
              <a:t> y otros componentes dependientes del silicio están viendo una escasez pronunciada durante este año, debido a la altísima demanda. </a:t>
            </a:r>
            <a:r>
              <a:rPr lang="es-ES" sz="1000" dirty="0" smtClean="0">
                <a:latin typeface="Santander Text Light" panose="020B0304020201020104" pitchFamily="34" charset="0"/>
              </a:rPr>
              <a:t>Esto ha </a:t>
            </a:r>
            <a:r>
              <a:rPr lang="es-ES" sz="1000" dirty="0">
                <a:latin typeface="Santander Text Light" panose="020B0304020201020104" pitchFamily="34" charset="0"/>
              </a:rPr>
              <a:t>provocado </a:t>
            </a:r>
            <a:r>
              <a:rPr lang="es-ES" sz="1000" dirty="0" smtClean="0">
                <a:latin typeface="Santander Text Light" panose="020B0304020201020104" pitchFamily="34" charset="0"/>
              </a:rPr>
              <a:t>una </a:t>
            </a:r>
            <a:r>
              <a:rPr lang="es-ES" sz="1000" dirty="0">
                <a:latin typeface="Santander Text Light" panose="020B0304020201020104" pitchFamily="34" charset="0"/>
              </a:rPr>
              <a:t>gran escasez que afecta a los nuevos lanzamientos de chips, como las nuevas tarjetas graficas de AMD y </a:t>
            </a:r>
            <a:r>
              <a:rPr lang="es-ES" sz="1000" dirty="0" err="1">
                <a:latin typeface="Santander Text Light" panose="020B0304020201020104" pitchFamily="34" charset="0"/>
              </a:rPr>
              <a:t>Nvidia</a:t>
            </a:r>
            <a:r>
              <a:rPr lang="es-ES" sz="1000" dirty="0">
                <a:latin typeface="Santander Text Light" panose="020B0304020201020104" pitchFamily="34" charset="0"/>
              </a:rPr>
              <a:t>, solo por dar un ejemplo</a:t>
            </a:r>
            <a:r>
              <a:rPr lang="es-ES" sz="1000" dirty="0" smtClean="0">
                <a:latin typeface="Santander Text Light" panose="020B0304020201020104" pitchFamily="34" charset="0"/>
              </a:rPr>
              <a:t>.  </a:t>
            </a:r>
            <a:r>
              <a:rPr lang="es-ES" sz="1000" b="1" dirty="0" smtClean="0">
                <a:latin typeface="Santander Text Light" panose="020B0304020201020104" pitchFamily="34" charset="0"/>
              </a:rPr>
              <a:t>Destacamos el comportamiento de la temática de Internet de las Cosas (</a:t>
            </a:r>
            <a:r>
              <a:rPr lang="es-ES" sz="1000" b="1" dirty="0" err="1" smtClean="0">
                <a:latin typeface="Santander Text Light" panose="020B0304020201020104" pitchFamily="34" charset="0"/>
              </a:rPr>
              <a:t>IoT</a:t>
            </a:r>
            <a:r>
              <a:rPr lang="es-ES" sz="1000" b="1" dirty="0" smtClean="0">
                <a:latin typeface="Santander Text Light" panose="020B0304020201020104" pitchFamily="34" charset="0"/>
              </a:rPr>
              <a:t>) y de </a:t>
            </a:r>
            <a:r>
              <a:rPr lang="es-ES" sz="1000" b="1" dirty="0" err="1" smtClean="0">
                <a:latin typeface="Santander Text Light" panose="020B0304020201020104" pitchFamily="34" charset="0"/>
              </a:rPr>
              <a:t>Fintech</a:t>
            </a:r>
            <a:r>
              <a:rPr lang="es-ES" sz="1000" b="1" dirty="0" smtClean="0">
                <a:latin typeface="Santander Text Light" panose="020B0304020201020104" pitchFamily="34" charset="0"/>
              </a:rPr>
              <a:t>.  </a:t>
            </a:r>
            <a:r>
              <a:rPr lang="es-ES" sz="1000" dirty="0" smtClean="0">
                <a:latin typeface="Santander Text Light" panose="020B0304020201020104" pitchFamily="34" charset="0"/>
              </a:rPr>
              <a:t>La elevada revalorización del precio de </a:t>
            </a:r>
            <a:r>
              <a:rPr lang="es-ES" sz="1000" dirty="0" err="1" smtClean="0">
                <a:latin typeface="Santander Text Light" panose="020B0304020201020104" pitchFamily="34" charset="0"/>
              </a:rPr>
              <a:t>Bitcoin</a:t>
            </a:r>
            <a:r>
              <a:rPr lang="es-ES" sz="1000" dirty="0" smtClean="0">
                <a:latin typeface="Santander Text Light" panose="020B0304020201020104" pitchFamily="34" charset="0"/>
              </a:rPr>
              <a:t> y </a:t>
            </a:r>
            <a:r>
              <a:rPr lang="es-ES" sz="1000" dirty="0" err="1" smtClean="0">
                <a:latin typeface="Santander Text Light" panose="020B0304020201020104" pitchFamily="34" charset="0"/>
              </a:rPr>
              <a:t>Ethereum</a:t>
            </a:r>
            <a:r>
              <a:rPr lang="es-ES" sz="1000" dirty="0" smtClean="0">
                <a:latin typeface="Santander Text Light" panose="020B0304020201020104" pitchFamily="34" charset="0"/>
              </a:rPr>
              <a:t> es resultado en parte del incremento en la aplicación de </a:t>
            </a:r>
            <a:r>
              <a:rPr lang="es-ES" sz="1000" dirty="0" err="1" smtClean="0">
                <a:latin typeface="Santander Text Light" panose="020B0304020201020104" pitchFamily="34" charset="0"/>
              </a:rPr>
              <a:t>blockchain</a:t>
            </a:r>
            <a:r>
              <a:rPr lang="es-ES" sz="1000" dirty="0" smtClean="0">
                <a:latin typeface="Santander Text Light" panose="020B0304020201020104" pitchFamily="34" charset="0"/>
              </a:rPr>
              <a:t> en multitud de industrias y sectores y eso está impulsando de forma indirecta el crecimiento de </a:t>
            </a:r>
            <a:r>
              <a:rPr lang="es-ES" sz="1000" dirty="0" err="1" smtClean="0">
                <a:latin typeface="Santander Text Light" panose="020B0304020201020104" pitchFamily="34" charset="0"/>
              </a:rPr>
              <a:t>Fintech</a:t>
            </a:r>
            <a:r>
              <a:rPr lang="es-ES" sz="1000" dirty="0" smtClean="0">
                <a:latin typeface="Santander Text Light" panose="020B0304020201020104" pitchFamily="34" charset="0"/>
              </a:rPr>
              <a:t>.</a:t>
            </a:r>
            <a:endParaRPr lang="es-ES" sz="1000" dirty="0">
              <a:latin typeface="Santander Text Light" panose="020B0304020201020104" pitchFamily="34" charset="0"/>
            </a:endParaRPr>
          </a:p>
        </p:txBody>
      </p:sp>
      <p:sp>
        <p:nvSpPr>
          <p:cNvPr id="120" name="Elipse 178">
            <a:extLst>
              <a:ext uri="{FF2B5EF4-FFF2-40B4-BE49-F238E27FC236}">
                <a16:creationId xmlns:a16="http://schemas.microsoft.com/office/drawing/2014/main" xmlns="" id="{97DBB0FD-0BC5-4E70-83C2-2581C3C2D09B}"/>
              </a:ext>
            </a:extLst>
          </p:cNvPr>
          <p:cNvSpPr/>
          <p:nvPr/>
        </p:nvSpPr>
        <p:spPr>
          <a:xfrm>
            <a:off x="400325" y="3548595"/>
            <a:ext cx="801994" cy="801994"/>
          </a:xfrm>
          <a:custGeom>
            <a:avLst/>
            <a:gdLst>
              <a:gd name="connsiteX0" fmla="*/ 0 w 883011"/>
              <a:gd name="connsiteY0" fmla="*/ 441506 h 883011"/>
              <a:gd name="connsiteX1" fmla="*/ 441506 w 883011"/>
              <a:gd name="connsiteY1" fmla="*/ 0 h 883011"/>
              <a:gd name="connsiteX2" fmla="*/ 883012 w 883011"/>
              <a:gd name="connsiteY2" fmla="*/ 441506 h 883011"/>
              <a:gd name="connsiteX3" fmla="*/ 441506 w 883011"/>
              <a:gd name="connsiteY3" fmla="*/ 883012 h 883011"/>
              <a:gd name="connsiteX4" fmla="*/ 0 w 883011"/>
              <a:gd name="connsiteY4" fmla="*/ 441506 h 883011"/>
              <a:gd name="connsiteX0" fmla="*/ 441506 w 883012"/>
              <a:gd name="connsiteY0" fmla="*/ 883012 h 974452"/>
              <a:gd name="connsiteX1" fmla="*/ 0 w 883012"/>
              <a:gd name="connsiteY1" fmla="*/ 441506 h 974452"/>
              <a:gd name="connsiteX2" fmla="*/ 441506 w 883012"/>
              <a:gd name="connsiteY2" fmla="*/ 0 h 974452"/>
              <a:gd name="connsiteX3" fmla="*/ 883012 w 883012"/>
              <a:gd name="connsiteY3" fmla="*/ 441506 h 974452"/>
              <a:gd name="connsiteX4" fmla="*/ 532946 w 883012"/>
              <a:gd name="connsiteY4" fmla="*/ 974452 h 974452"/>
              <a:gd name="connsiteX0" fmla="*/ 441506 w 883012"/>
              <a:gd name="connsiteY0" fmla="*/ 883012 h 883012"/>
              <a:gd name="connsiteX1" fmla="*/ 0 w 883012"/>
              <a:gd name="connsiteY1" fmla="*/ 441506 h 883012"/>
              <a:gd name="connsiteX2" fmla="*/ 441506 w 883012"/>
              <a:gd name="connsiteY2" fmla="*/ 0 h 883012"/>
              <a:gd name="connsiteX3" fmla="*/ 883012 w 883012"/>
              <a:gd name="connsiteY3" fmla="*/ 441506 h 883012"/>
            </a:gdLst>
            <a:ahLst/>
            <a:cxnLst>
              <a:cxn ang="0">
                <a:pos x="connsiteX0" y="connsiteY0"/>
              </a:cxn>
              <a:cxn ang="0">
                <a:pos x="connsiteX1" y="connsiteY1"/>
              </a:cxn>
              <a:cxn ang="0">
                <a:pos x="connsiteX2" y="connsiteY2"/>
              </a:cxn>
              <a:cxn ang="0">
                <a:pos x="connsiteX3" y="connsiteY3"/>
              </a:cxn>
            </a:cxnLst>
            <a:rect l="l" t="t" r="r" b="b"/>
            <a:pathLst>
              <a:path w="883012" h="883012">
                <a:moveTo>
                  <a:pt x="441506" y="883012"/>
                </a:moveTo>
                <a:cubicBezTo>
                  <a:pt x="197669" y="883012"/>
                  <a:pt x="0" y="685343"/>
                  <a:pt x="0" y="441506"/>
                </a:cubicBezTo>
                <a:cubicBezTo>
                  <a:pt x="0" y="197669"/>
                  <a:pt x="197669" y="0"/>
                  <a:pt x="441506" y="0"/>
                </a:cubicBezTo>
                <a:cubicBezTo>
                  <a:pt x="685343" y="0"/>
                  <a:pt x="883012" y="197669"/>
                  <a:pt x="883012" y="441506"/>
                </a:cubicBezTo>
              </a:path>
            </a:pathLst>
          </a:custGeom>
          <a:noFill/>
          <a:ln w="12700">
            <a:solidFill>
              <a:srgbClr val="8AC5D5"/>
            </a:solidFill>
            <a:headEnd type="oval" w="sm" len="sm"/>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mj-lt"/>
            </a:endParaRPr>
          </a:p>
        </p:txBody>
      </p:sp>
      <p:pic>
        <p:nvPicPr>
          <p:cNvPr id="121" name="Imagen 120">
            <a:extLst>
              <a:ext uri="{FF2B5EF4-FFF2-40B4-BE49-F238E27FC236}">
                <a16:creationId xmlns:a16="http://schemas.microsoft.com/office/drawing/2014/main" xmlns="" id="{31E77357-CB36-4403-A783-13B4277B1142}"/>
              </a:ext>
            </a:extLst>
          </p:cNvPr>
          <p:cNvPicPr>
            <a:picLocks noChangeAspect="1"/>
          </p:cNvPicPr>
          <p:nvPr/>
        </p:nvPicPr>
        <p:blipFill>
          <a:blip r:embed="rId10"/>
          <a:stretch>
            <a:fillRect/>
          </a:stretch>
        </p:blipFill>
        <p:spPr>
          <a:xfrm>
            <a:off x="1288334" y="3710734"/>
            <a:ext cx="849303" cy="118202"/>
          </a:xfrm>
          <a:prstGeom prst="rect">
            <a:avLst/>
          </a:prstGeom>
          <a:solidFill>
            <a:schemeClr val="bg1"/>
          </a:solidFill>
        </p:spPr>
      </p:pic>
      <p:pic>
        <p:nvPicPr>
          <p:cNvPr id="122" name="Imagen 121" descr="Imagen que contiene interior, frente, tabla, computadora&#10;&#10;Descripción generada automáticamente">
            <a:extLst>
              <a:ext uri="{FF2B5EF4-FFF2-40B4-BE49-F238E27FC236}">
                <a16:creationId xmlns:a16="http://schemas.microsoft.com/office/drawing/2014/main" xmlns="" id="{52EA948C-2021-48AE-A050-6D44DECB1826}"/>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7351" t="6837" r="13164" b="3952"/>
          <a:stretch/>
        </p:blipFill>
        <p:spPr>
          <a:xfrm flipH="1">
            <a:off x="474528" y="3618063"/>
            <a:ext cx="659700" cy="659565"/>
          </a:xfrm>
          <a:prstGeom prst="ellipse">
            <a:avLst/>
          </a:prstGeom>
        </p:spPr>
      </p:pic>
      <p:pic>
        <p:nvPicPr>
          <p:cNvPr id="125" name="Imagen 124" descr="Imagen que contiene animal, hombre&#10;&#10;Descripción generada automáticamente">
            <a:extLst>
              <a:ext uri="{FF2B5EF4-FFF2-40B4-BE49-F238E27FC236}">
                <a16:creationId xmlns:a16="http://schemas.microsoft.com/office/drawing/2014/main" xmlns="" id="{175B66B1-0164-4875-8633-4DCA042D4AC1}"/>
              </a:ext>
            </a:extLst>
          </p:cNvPr>
          <p:cNvPicPr>
            <a:picLocks/>
          </p:cNvPicPr>
          <p:nvPr/>
        </p:nvPicPr>
        <p:blipFill rotWithShape="1">
          <a:blip r:embed="rId12" cstate="print">
            <a:extLst>
              <a:ext uri="{28A0092B-C50C-407E-A947-70E740481C1C}">
                <a14:useLocalDpi xmlns:a14="http://schemas.microsoft.com/office/drawing/2010/main" val="0"/>
              </a:ext>
            </a:extLst>
          </a:blip>
          <a:srcRect l="51450" t="1678" r="10080" b="21823"/>
          <a:stretch/>
        </p:blipFill>
        <p:spPr>
          <a:xfrm flipH="1">
            <a:off x="463903" y="1238607"/>
            <a:ext cx="658800" cy="658800"/>
          </a:xfrm>
          <a:prstGeom prst="ellipse">
            <a:avLst/>
          </a:prstGeom>
        </p:spPr>
      </p:pic>
      <p:sp>
        <p:nvSpPr>
          <p:cNvPr id="126" name="Elipse 178">
            <a:extLst>
              <a:ext uri="{FF2B5EF4-FFF2-40B4-BE49-F238E27FC236}">
                <a16:creationId xmlns:a16="http://schemas.microsoft.com/office/drawing/2014/main" xmlns="" id="{D6A57798-F470-4A16-9AC7-E8BE16743F58}"/>
              </a:ext>
            </a:extLst>
          </p:cNvPr>
          <p:cNvSpPr/>
          <p:nvPr/>
        </p:nvSpPr>
        <p:spPr>
          <a:xfrm>
            <a:off x="406040" y="1161219"/>
            <a:ext cx="801994" cy="801994"/>
          </a:xfrm>
          <a:custGeom>
            <a:avLst/>
            <a:gdLst>
              <a:gd name="connsiteX0" fmla="*/ 0 w 883011"/>
              <a:gd name="connsiteY0" fmla="*/ 441506 h 883011"/>
              <a:gd name="connsiteX1" fmla="*/ 441506 w 883011"/>
              <a:gd name="connsiteY1" fmla="*/ 0 h 883011"/>
              <a:gd name="connsiteX2" fmla="*/ 883012 w 883011"/>
              <a:gd name="connsiteY2" fmla="*/ 441506 h 883011"/>
              <a:gd name="connsiteX3" fmla="*/ 441506 w 883011"/>
              <a:gd name="connsiteY3" fmla="*/ 883012 h 883011"/>
              <a:gd name="connsiteX4" fmla="*/ 0 w 883011"/>
              <a:gd name="connsiteY4" fmla="*/ 441506 h 883011"/>
              <a:gd name="connsiteX0" fmla="*/ 441506 w 883012"/>
              <a:gd name="connsiteY0" fmla="*/ 883012 h 974452"/>
              <a:gd name="connsiteX1" fmla="*/ 0 w 883012"/>
              <a:gd name="connsiteY1" fmla="*/ 441506 h 974452"/>
              <a:gd name="connsiteX2" fmla="*/ 441506 w 883012"/>
              <a:gd name="connsiteY2" fmla="*/ 0 h 974452"/>
              <a:gd name="connsiteX3" fmla="*/ 883012 w 883012"/>
              <a:gd name="connsiteY3" fmla="*/ 441506 h 974452"/>
              <a:gd name="connsiteX4" fmla="*/ 532946 w 883012"/>
              <a:gd name="connsiteY4" fmla="*/ 974452 h 974452"/>
              <a:gd name="connsiteX0" fmla="*/ 441506 w 883012"/>
              <a:gd name="connsiteY0" fmla="*/ 883012 h 883012"/>
              <a:gd name="connsiteX1" fmla="*/ 0 w 883012"/>
              <a:gd name="connsiteY1" fmla="*/ 441506 h 883012"/>
              <a:gd name="connsiteX2" fmla="*/ 441506 w 883012"/>
              <a:gd name="connsiteY2" fmla="*/ 0 h 883012"/>
              <a:gd name="connsiteX3" fmla="*/ 883012 w 883012"/>
              <a:gd name="connsiteY3" fmla="*/ 441506 h 883012"/>
            </a:gdLst>
            <a:ahLst/>
            <a:cxnLst>
              <a:cxn ang="0">
                <a:pos x="connsiteX0" y="connsiteY0"/>
              </a:cxn>
              <a:cxn ang="0">
                <a:pos x="connsiteX1" y="connsiteY1"/>
              </a:cxn>
              <a:cxn ang="0">
                <a:pos x="connsiteX2" y="connsiteY2"/>
              </a:cxn>
              <a:cxn ang="0">
                <a:pos x="connsiteX3" y="connsiteY3"/>
              </a:cxn>
            </a:cxnLst>
            <a:rect l="l" t="t" r="r" b="b"/>
            <a:pathLst>
              <a:path w="883012" h="883012">
                <a:moveTo>
                  <a:pt x="441506" y="883012"/>
                </a:moveTo>
                <a:cubicBezTo>
                  <a:pt x="197669" y="883012"/>
                  <a:pt x="0" y="685343"/>
                  <a:pt x="0" y="441506"/>
                </a:cubicBezTo>
                <a:cubicBezTo>
                  <a:pt x="0" y="197669"/>
                  <a:pt x="197669" y="0"/>
                  <a:pt x="441506" y="0"/>
                </a:cubicBezTo>
                <a:cubicBezTo>
                  <a:pt x="685343" y="0"/>
                  <a:pt x="883012" y="197669"/>
                  <a:pt x="883012" y="441506"/>
                </a:cubicBezTo>
              </a:path>
            </a:pathLst>
          </a:custGeom>
          <a:noFill/>
          <a:ln w="12700">
            <a:solidFill>
              <a:srgbClr val="FED244"/>
            </a:solidFill>
            <a:headEnd type="oval" w="sm" len="sm"/>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pic>
        <p:nvPicPr>
          <p:cNvPr id="127" name="Imagen 126">
            <a:extLst>
              <a:ext uri="{FF2B5EF4-FFF2-40B4-BE49-F238E27FC236}">
                <a16:creationId xmlns:a16="http://schemas.microsoft.com/office/drawing/2014/main" xmlns="" id="{8DCE5EF4-A694-42BC-AAB1-F58CBD8A031F}"/>
              </a:ext>
            </a:extLst>
          </p:cNvPr>
          <p:cNvPicPr>
            <a:picLocks noChangeAspect="1"/>
          </p:cNvPicPr>
          <p:nvPr/>
        </p:nvPicPr>
        <p:blipFill>
          <a:blip r:embed="rId13"/>
          <a:stretch>
            <a:fillRect/>
          </a:stretch>
        </p:blipFill>
        <p:spPr>
          <a:xfrm>
            <a:off x="1288334" y="1321416"/>
            <a:ext cx="988524" cy="146768"/>
          </a:xfrm>
          <a:prstGeom prst="rect">
            <a:avLst/>
          </a:prstGeom>
          <a:solidFill>
            <a:schemeClr val="bg1"/>
          </a:solidFill>
        </p:spPr>
      </p:pic>
      <p:sp>
        <p:nvSpPr>
          <p:cNvPr id="28" name="TextBox 41">
            <a:extLst>
              <a:ext uri="{FF2B5EF4-FFF2-40B4-BE49-F238E27FC236}">
                <a16:creationId xmlns:a16="http://schemas.microsoft.com/office/drawing/2014/main" xmlns="" id="{020F7665-7DC7-43F5-A59E-52379B958FF7}"/>
              </a:ext>
            </a:extLst>
          </p:cNvPr>
          <p:cNvSpPr txBox="1"/>
          <p:nvPr/>
        </p:nvSpPr>
        <p:spPr>
          <a:xfrm>
            <a:off x="419553" y="7156040"/>
            <a:ext cx="6033635" cy="1077218"/>
          </a:xfrm>
          <a:prstGeom prst="rect">
            <a:avLst/>
          </a:prstGeom>
          <a:noFill/>
        </p:spPr>
        <p:txBody>
          <a:bodyPr wrap="square" lIns="0" tIns="0" rIns="0" bIns="0" rtlCol="0">
            <a:spAutoFit/>
          </a:bodyPr>
          <a:lstStyle/>
          <a:p>
            <a:pPr defTabSz="809427">
              <a:spcAft>
                <a:spcPts val="400"/>
              </a:spcAft>
            </a:pPr>
            <a:r>
              <a:rPr lang="es-ES" sz="1000" dirty="0" smtClean="0">
                <a:latin typeface="Santander Text Light" panose="020B0304020201020104" pitchFamily="34" charset="0"/>
              </a:rPr>
              <a:t>El comportamiento de los vehículos de inversión seleccionados para las temáticas de </a:t>
            </a:r>
            <a:r>
              <a:rPr lang="es-ES" sz="1000" b="1" dirty="0" smtClean="0">
                <a:latin typeface="Santander Text Light" panose="020B0304020201020104" pitchFamily="34" charset="0"/>
              </a:rPr>
              <a:t>Transición Energética </a:t>
            </a:r>
            <a:r>
              <a:rPr lang="es-ES" sz="1000" dirty="0" smtClean="0">
                <a:latin typeface="Santander Text Light" panose="020B0304020201020104" pitchFamily="34" charset="0"/>
              </a:rPr>
              <a:t>(energía solar y de hidrógeno verde), </a:t>
            </a:r>
            <a:r>
              <a:rPr lang="es-ES" sz="1000" b="1" dirty="0" smtClean="0">
                <a:latin typeface="Santander Text Light" panose="020B0304020201020104" pitchFamily="34" charset="0"/>
              </a:rPr>
              <a:t>Futuro del Transporte </a:t>
            </a:r>
            <a:r>
              <a:rPr lang="es-ES" sz="1000" dirty="0" smtClean="0">
                <a:latin typeface="Santander Text Light" panose="020B0304020201020104" pitchFamily="34" charset="0"/>
              </a:rPr>
              <a:t>(</a:t>
            </a:r>
            <a:r>
              <a:rPr lang="es-ES" sz="1000" dirty="0">
                <a:latin typeface="Santander Text Light" panose="020B0304020201020104" pitchFamily="34" charset="0"/>
              </a:rPr>
              <a:t>c</a:t>
            </a:r>
            <a:r>
              <a:rPr lang="es-ES" sz="1000" dirty="0" smtClean="0">
                <a:latin typeface="Santander Text Light" panose="020B0304020201020104" pitchFamily="34" charset="0"/>
              </a:rPr>
              <a:t>oches eléctricos) y </a:t>
            </a:r>
            <a:r>
              <a:rPr lang="es-ES" sz="1000" b="1" dirty="0" smtClean="0">
                <a:latin typeface="Santander Text Light" panose="020B0304020201020104" pitchFamily="34" charset="0"/>
              </a:rPr>
              <a:t>Smart </a:t>
            </a:r>
            <a:r>
              <a:rPr lang="es-ES" sz="1000" b="1" dirty="0" err="1" smtClean="0">
                <a:latin typeface="Santander Text Light" panose="020B0304020201020104" pitchFamily="34" charset="0"/>
              </a:rPr>
              <a:t>Materials</a:t>
            </a:r>
            <a:r>
              <a:rPr lang="es-ES" sz="1000" b="1" dirty="0" smtClean="0">
                <a:latin typeface="Santander Text Light" panose="020B0304020201020104" pitchFamily="34" charset="0"/>
              </a:rPr>
              <a:t> </a:t>
            </a:r>
            <a:r>
              <a:rPr lang="es-ES" sz="1000" dirty="0" smtClean="0">
                <a:latin typeface="Santander Text Light" panose="020B0304020201020104" pitchFamily="34" charset="0"/>
              </a:rPr>
              <a:t>(litio) son los que han contribuido más positivamente al performance de </a:t>
            </a:r>
            <a:r>
              <a:rPr lang="es-ES" sz="1000" dirty="0" err="1" smtClean="0">
                <a:latin typeface="Santander Text Light" panose="020B0304020201020104" pitchFamily="34" charset="0"/>
              </a:rPr>
              <a:t>Future</a:t>
            </a:r>
            <a:r>
              <a:rPr lang="es-ES" sz="1000" dirty="0" smtClean="0">
                <a:latin typeface="Santander Text Light" panose="020B0304020201020104" pitchFamily="34" charset="0"/>
              </a:rPr>
              <a:t> </a:t>
            </a:r>
            <a:r>
              <a:rPr lang="es-ES" sz="1000" dirty="0" err="1" smtClean="0">
                <a:latin typeface="Santander Text Light" panose="020B0304020201020104" pitchFamily="34" charset="0"/>
              </a:rPr>
              <a:t>Planet</a:t>
            </a:r>
            <a:r>
              <a:rPr lang="es-ES" sz="1000" dirty="0">
                <a:latin typeface="Santander Text Light" panose="020B0304020201020104" pitchFamily="34" charset="0"/>
              </a:rPr>
              <a:t> </a:t>
            </a:r>
            <a:r>
              <a:rPr lang="es-ES" sz="1000" dirty="0" smtClean="0">
                <a:latin typeface="Santander Text Light" panose="020B0304020201020104" pitchFamily="34" charset="0"/>
              </a:rPr>
              <a:t>en el comienzo del 2021, aunque en el caso de Transición Energética el mes de febrero ha supuesto algo de recogida de beneficios.  Los próximos meses pueden traer importantes noticias a las empresas ligadas a </a:t>
            </a:r>
            <a:r>
              <a:rPr lang="es-ES" sz="1000" b="1" dirty="0" smtClean="0">
                <a:latin typeface="Santander Text Light" panose="020B0304020201020104" pitchFamily="34" charset="0"/>
              </a:rPr>
              <a:t>Acción Climática </a:t>
            </a:r>
            <a:r>
              <a:rPr lang="es-ES" sz="1000" dirty="0" smtClean="0">
                <a:latin typeface="Santander Text Light" panose="020B0304020201020104" pitchFamily="34" charset="0"/>
              </a:rPr>
              <a:t>en la medida que se desvelen detalles del plan de infraestructuras de </a:t>
            </a:r>
            <a:r>
              <a:rPr lang="es-ES" sz="1000" dirty="0" err="1" smtClean="0">
                <a:latin typeface="Santander Text Light" panose="020B0304020201020104" pitchFamily="34" charset="0"/>
              </a:rPr>
              <a:t>Biden</a:t>
            </a:r>
            <a:r>
              <a:rPr lang="es-ES" sz="1000" dirty="0" smtClean="0">
                <a:latin typeface="Santander Text Light" panose="020B0304020201020104" pitchFamily="34" charset="0"/>
              </a:rPr>
              <a:t> y del plan de la Unión Europea </a:t>
            </a:r>
            <a:r>
              <a:rPr lang="es-ES" sz="1000" dirty="0" err="1" smtClean="0">
                <a:latin typeface="Santander Text Light" panose="020B0304020201020104" pitchFamily="34" charset="0"/>
              </a:rPr>
              <a:t>Connecting</a:t>
            </a:r>
            <a:r>
              <a:rPr lang="es-ES" sz="1000" dirty="0" smtClean="0">
                <a:latin typeface="Santander Text Light" panose="020B0304020201020104" pitchFamily="34" charset="0"/>
              </a:rPr>
              <a:t> </a:t>
            </a:r>
            <a:r>
              <a:rPr lang="es-ES" sz="1000" dirty="0" err="1" smtClean="0">
                <a:latin typeface="Santander Text Light" panose="020B0304020201020104" pitchFamily="34" charset="0"/>
              </a:rPr>
              <a:t>Europe</a:t>
            </a:r>
            <a:r>
              <a:rPr lang="es-ES" sz="1000" dirty="0" smtClean="0">
                <a:latin typeface="Santander Text Light" panose="020B0304020201020104" pitchFamily="34" charset="0"/>
              </a:rPr>
              <a:t> </a:t>
            </a:r>
            <a:r>
              <a:rPr lang="es-ES" sz="1000" dirty="0" err="1" smtClean="0">
                <a:latin typeface="Santander Text Light" panose="020B0304020201020104" pitchFamily="34" charset="0"/>
              </a:rPr>
              <a:t>Facility</a:t>
            </a:r>
            <a:r>
              <a:rPr lang="es-ES" sz="1000" dirty="0" smtClean="0">
                <a:latin typeface="Santander Text Light" panose="020B0304020201020104" pitchFamily="34" charset="0"/>
              </a:rPr>
              <a:t> (CEF) que se enmarca dentro del </a:t>
            </a:r>
            <a:r>
              <a:rPr lang="es-ES" sz="1000" b="1" dirty="0" err="1" smtClean="0">
                <a:latin typeface="Santander Text Light" panose="020B0304020201020104" pitchFamily="34" charset="0"/>
              </a:rPr>
              <a:t>European</a:t>
            </a:r>
            <a:r>
              <a:rPr lang="es-ES" sz="1000" b="1" dirty="0" smtClean="0">
                <a:latin typeface="Santander Text Light" panose="020B0304020201020104" pitchFamily="34" charset="0"/>
              </a:rPr>
              <a:t> Green </a:t>
            </a:r>
            <a:r>
              <a:rPr lang="es-ES" sz="1000" b="1" dirty="0" err="1" smtClean="0">
                <a:latin typeface="Santander Text Light" panose="020B0304020201020104" pitchFamily="34" charset="0"/>
              </a:rPr>
              <a:t>Recovery</a:t>
            </a:r>
            <a:r>
              <a:rPr lang="es-ES" sz="1000" dirty="0" smtClean="0">
                <a:latin typeface="Santander Text Light" panose="020B0304020201020104" pitchFamily="34" charset="0"/>
              </a:rPr>
              <a:t>.</a:t>
            </a:r>
            <a:endParaRPr lang="es-ES" sz="1000" dirty="0">
              <a:latin typeface="Santander Text Light" panose="020B0304020201020104" pitchFamily="34" charset="0"/>
            </a:endParaRPr>
          </a:p>
        </p:txBody>
      </p:sp>
      <p:cxnSp>
        <p:nvCxnSpPr>
          <p:cNvPr id="35" name="Conector recto 34">
            <a:extLst>
              <a:ext uri="{FF2B5EF4-FFF2-40B4-BE49-F238E27FC236}">
                <a16:creationId xmlns:a16="http://schemas.microsoft.com/office/drawing/2014/main" xmlns="" id="{5AEB32C7-13B2-4833-9AF8-A886588A45BC}"/>
              </a:ext>
            </a:extLst>
          </p:cNvPr>
          <p:cNvCxnSpPr>
            <a:cxnSpLocks/>
          </p:cNvCxnSpPr>
          <p:nvPr/>
        </p:nvCxnSpPr>
        <p:spPr>
          <a:xfrm>
            <a:off x="412180" y="8314770"/>
            <a:ext cx="6048379" cy="0"/>
          </a:xfrm>
          <a:prstGeom prst="line">
            <a:avLst/>
          </a:prstGeom>
          <a:ln w="12700">
            <a:solidFill>
              <a:srgbClr val="63BA68"/>
            </a:solidFill>
          </a:ln>
        </p:spPr>
        <p:style>
          <a:lnRef idx="1">
            <a:schemeClr val="accent1"/>
          </a:lnRef>
          <a:fillRef idx="0">
            <a:schemeClr val="accent1"/>
          </a:fillRef>
          <a:effectRef idx="0">
            <a:schemeClr val="accent1"/>
          </a:effectRef>
          <a:fontRef idx="minor">
            <a:schemeClr val="tx1"/>
          </a:fontRef>
        </p:style>
      </p:cxnSp>
      <p:graphicFrame>
        <p:nvGraphicFramePr>
          <p:cNvPr id="29" name="Table 12">
            <a:extLst>
              <a:ext uri="{FF2B5EF4-FFF2-40B4-BE49-F238E27FC236}">
                <a16:creationId xmlns:a16="http://schemas.microsoft.com/office/drawing/2014/main" xmlns="" id="{7FCE2942-A205-4EF0-9377-FBF9EDEDEEF4}"/>
              </a:ext>
            </a:extLst>
          </p:cNvPr>
          <p:cNvGraphicFramePr>
            <a:graphicFrameLocks noGrp="1"/>
          </p:cNvGraphicFramePr>
          <p:nvPr>
            <p:extLst>
              <p:ext uri="{D42A27DB-BD31-4B8C-83A1-F6EECF244321}">
                <p14:modId xmlns:p14="http://schemas.microsoft.com/office/powerpoint/2010/main" val="574478288"/>
              </p:ext>
            </p:extLst>
          </p:nvPr>
        </p:nvGraphicFramePr>
        <p:xfrm>
          <a:off x="1181690" y="1218390"/>
          <a:ext cx="5271494" cy="828001"/>
        </p:xfrm>
        <a:graphic>
          <a:graphicData uri="http://schemas.openxmlformats.org/drawingml/2006/table">
            <a:tbl>
              <a:tblPr firstRow="1" bandRow="1"/>
              <a:tblGrid>
                <a:gridCol w="1513062">
                  <a:extLst>
                    <a:ext uri="{9D8B030D-6E8A-4147-A177-3AD203B41FA5}">
                      <a16:colId xmlns:a16="http://schemas.microsoft.com/office/drawing/2014/main" xmlns="" val="20002"/>
                    </a:ext>
                  </a:extLst>
                </a:gridCol>
                <a:gridCol w="630610">
                  <a:extLst>
                    <a:ext uri="{9D8B030D-6E8A-4147-A177-3AD203B41FA5}">
                      <a16:colId xmlns:a16="http://schemas.microsoft.com/office/drawing/2014/main" xmlns="" val="20000"/>
                    </a:ext>
                  </a:extLst>
                </a:gridCol>
                <a:gridCol w="538120">
                  <a:extLst>
                    <a:ext uri="{9D8B030D-6E8A-4147-A177-3AD203B41FA5}">
                      <a16:colId xmlns:a16="http://schemas.microsoft.com/office/drawing/2014/main" xmlns="" val="20001"/>
                    </a:ext>
                  </a:extLst>
                </a:gridCol>
                <a:gridCol w="622201">
                  <a:extLst>
                    <a:ext uri="{9D8B030D-6E8A-4147-A177-3AD203B41FA5}">
                      <a16:colId xmlns:a16="http://schemas.microsoft.com/office/drawing/2014/main" xmlns="" val="20003"/>
                    </a:ext>
                  </a:extLst>
                </a:gridCol>
                <a:gridCol w="672651">
                  <a:extLst>
                    <a:ext uri="{9D8B030D-6E8A-4147-A177-3AD203B41FA5}">
                      <a16:colId xmlns:a16="http://schemas.microsoft.com/office/drawing/2014/main" xmlns="" val="20004"/>
                    </a:ext>
                  </a:extLst>
                </a:gridCol>
                <a:gridCol w="706282">
                  <a:extLst>
                    <a:ext uri="{9D8B030D-6E8A-4147-A177-3AD203B41FA5}">
                      <a16:colId xmlns:a16="http://schemas.microsoft.com/office/drawing/2014/main" xmlns="" val="20005"/>
                    </a:ext>
                  </a:extLst>
                </a:gridCol>
                <a:gridCol w="588568">
                  <a:extLst>
                    <a:ext uri="{9D8B030D-6E8A-4147-A177-3AD203B41FA5}">
                      <a16:colId xmlns:a16="http://schemas.microsoft.com/office/drawing/2014/main" xmlns="" val="20006"/>
                    </a:ext>
                  </a:extLst>
                </a:gridCol>
              </a:tblGrid>
              <a:tr h="354358">
                <a:tc>
                  <a:txBody>
                    <a:bodyPr/>
                    <a:lstStyle/>
                    <a:p>
                      <a:pPr eaLnBrk="1">
                        <a:lnSpc>
                          <a:spcPct val="80000"/>
                        </a:lnSpc>
                        <a:defRPr/>
                      </a:pPr>
                      <a:endParaRPr lang="es-ES" sz="800" b="0" dirty="0">
                        <a:latin typeface="Santander Headline" panose="020B0504020201020104" pitchFamily="34" charset="0"/>
                        <a:cs typeface="Arial" panose="020B0604020202020204" pitchFamily="34" charset="0"/>
                      </a:endParaRPr>
                    </a:p>
                  </a:txBody>
                  <a:tcPr marL="0" marR="0" marT="40274" marB="40274" anchor="b">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FED24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defRPr/>
                      </a:pPr>
                      <a:r>
                        <a:rPr lang="es-ES" sz="800" b="0" dirty="0" smtClean="0">
                          <a:latin typeface="Santander Headline Bold" panose="020B0804020201020104" pitchFamily="34" charset="0"/>
                          <a:cs typeface="Arial" panose="020B0604020202020204" pitchFamily="34" charset="0"/>
                        </a:rPr>
                        <a:t>Ciencias de</a:t>
                      </a:r>
                    </a:p>
                    <a:p>
                      <a:pPr>
                        <a:lnSpc>
                          <a:spcPct val="80000"/>
                        </a:lnSpc>
                        <a:defRPr/>
                      </a:pPr>
                      <a:r>
                        <a:rPr lang="es-ES" sz="800" b="0" baseline="0" dirty="0" smtClean="0">
                          <a:latin typeface="Santander Headline Bold" panose="020B0804020201020104" pitchFamily="34" charset="0"/>
                          <a:cs typeface="Arial" panose="020B0604020202020204" pitchFamily="34" charset="0"/>
                        </a:rPr>
                        <a:t> la Vida</a:t>
                      </a:r>
                      <a:endParaRPr lang="es-ES" sz="800" b="0" dirty="0">
                        <a:latin typeface="Santander Headline Bold" panose="020B0804020201020104" pitchFamily="34" charset="0"/>
                        <a:cs typeface="Arial" panose="020B0604020202020204" pitchFamily="34" charset="0"/>
                      </a:endParaRPr>
                    </a:p>
                  </a:txBody>
                  <a:tcPr marL="0" marR="0" marT="40274" marB="40274" anchor="b">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ap="flat" cmpd="sng" algn="ctr">
                      <a:solidFill>
                        <a:srgbClr val="FED24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l" defTabSz="685796" rtl="0" eaLnBrk="1" latinLnBrk="0" hangingPunct="1">
                        <a:lnSpc>
                          <a:spcPct val="80000"/>
                        </a:lnSpc>
                        <a:defRPr/>
                      </a:pPr>
                      <a:r>
                        <a:rPr lang="es-ES" sz="800" b="0" kern="1200" dirty="0" smtClean="0">
                          <a:solidFill>
                            <a:schemeClr val="tx1"/>
                          </a:solidFill>
                          <a:latin typeface="Santander Headline Bold" panose="020B0804020201020104" pitchFamily="34" charset="0"/>
                          <a:ea typeface="+mn-ea"/>
                          <a:cs typeface="Arial" panose="020B0604020202020204" pitchFamily="34" charset="0"/>
                        </a:rPr>
                        <a:t>Tecnología</a:t>
                      </a:r>
                    </a:p>
                    <a:p>
                      <a:pPr marL="0" algn="l" defTabSz="685796" rtl="0" eaLnBrk="1" latinLnBrk="0" hangingPunct="1">
                        <a:lnSpc>
                          <a:spcPct val="80000"/>
                        </a:lnSpc>
                        <a:defRPr/>
                      </a:pPr>
                      <a:r>
                        <a:rPr lang="es-ES" sz="800" b="0" kern="1200" dirty="0" smtClean="0">
                          <a:solidFill>
                            <a:schemeClr val="tx1"/>
                          </a:solidFill>
                          <a:latin typeface="Santander Headline Bold" panose="020B0804020201020104" pitchFamily="34" charset="0"/>
                          <a:ea typeface="+mn-ea"/>
                          <a:cs typeface="Arial" panose="020B0604020202020204" pitchFamily="34" charset="0"/>
                        </a:rPr>
                        <a:t>de</a:t>
                      </a:r>
                      <a:r>
                        <a:rPr lang="es-ES" sz="800" b="0" kern="1200" baseline="0" dirty="0" smtClean="0">
                          <a:solidFill>
                            <a:schemeClr val="tx1"/>
                          </a:solidFill>
                          <a:latin typeface="Santander Headline Bold" panose="020B0804020201020104" pitchFamily="34" charset="0"/>
                          <a:ea typeface="+mn-ea"/>
                          <a:cs typeface="Arial" panose="020B0604020202020204" pitchFamily="34" charset="0"/>
                        </a:rPr>
                        <a:t> la Salud</a:t>
                      </a:r>
                      <a:endParaRPr lang="es-ES" sz="800" b="0" kern="1200" dirty="0">
                        <a:solidFill>
                          <a:schemeClr val="tx1"/>
                        </a:solidFill>
                        <a:latin typeface="Santander Headline Bold" panose="020B0804020201020104" pitchFamily="34" charset="0"/>
                        <a:ea typeface="+mn-ea"/>
                        <a:cs typeface="Arial" panose="020B0604020202020204" pitchFamily="34" charset="0"/>
                      </a:endParaRPr>
                    </a:p>
                  </a:txBody>
                  <a:tcPr marL="0" marR="0" marT="40274" marB="40274" anchor="b">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FED24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685796" rtl="0" eaLnBrk="1" fontAlgn="auto" latinLnBrk="0" hangingPunct="1">
                        <a:lnSpc>
                          <a:spcPct val="80000"/>
                        </a:lnSpc>
                        <a:spcBef>
                          <a:spcPts val="0"/>
                        </a:spcBef>
                        <a:spcAft>
                          <a:spcPts val="0"/>
                        </a:spcAft>
                        <a:buClrTx/>
                        <a:buSzTx/>
                        <a:buFontTx/>
                        <a:buNone/>
                        <a:tabLst/>
                        <a:defRPr/>
                      </a:pPr>
                      <a:r>
                        <a:rPr lang="es-ES" sz="800" b="0" kern="1200" dirty="0" smtClean="0">
                          <a:solidFill>
                            <a:schemeClr val="tx1"/>
                          </a:solidFill>
                          <a:latin typeface="Santander Headline Bold" panose="020B0804020201020104" pitchFamily="34" charset="0"/>
                          <a:ea typeface="+mn-ea"/>
                          <a:cs typeface="Arial" panose="020B0604020202020204" pitchFamily="34" charset="0"/>
                        </a:rPr>
                        <a:t>Bienestar</a:t>
                      </a:r>
                      <a:endParaRPr lang="es-ES" sz="800" b="0" kern="1200" dirty="0">
                        <a:solidFill>
                          <a:schemeClr val="tx1"/>
                        </a:solidFill>
                        <a:latin typeface="Santander Headline Bold" panose="020B0804020201020104" pitchFamily="34" charset="0"/>
                        <a:ea typeface="+mn-ea"/>
                        <a:cs typeface="Arial" panose="020B0604020202020204" pitchFamily="34" charset="0"/>
                      </a:endParaRPr>
                    </a:p>
                  </a:txBody>
                  <a:tcPr marL="0" marR="0" marT="40274" marB="40274" anchor="b">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FED24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s-ES" sz="800" b="0" dirty="0" err="1" smtClean="0">
                          <a:latin typeface="Santander Headline Bold" panose="020B0804020201020104" pitchFamily="34" charset="0"/>
                          <a:cs typeface="Arial" panose="020B0604020202020204" pitchFamily="34" charset="0"/>
                        </a:rPr>
                        <a:t>Millennials</a:t>
                      </a:r>
                      <a:endParaRPr lang="es-ES" sz="800" b="0" dirty="0">
                        <a:solidFill>
                          <a:schemeClr val="accent1"/>
                        </a:solidFill>
                        <a:latin typeface="Santander Headline Bold" panose="020B0804020201020104" pitchFamily="34" charset="0"/>
                      </a:endParaRPr>
                    </a:p>
                  </a:txBody>
                  <a:tcPr marL="0" marR="0" marT="40274" marB="40274" anchor="b">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FED24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defRPr/>
                      </a:pPr>
                      <a:r>
                        <a:rPr lang="es-ES" sz="800" b="0" dirty="0" smtClean="0">
                          <a:latin typeface="Santander Headline Bold" panose="020B0804020201020104" pitchFamily="34" charset="0"/>
                          <a:cs typeface="Arial" panose="020B0604020202020204" pitchFamily="34" charset="0"/>
                        </a:rPr>
                        <a:t>Envejecimiento</a:t>
                      </a:r>
                      <a:br>
                        <a:rPr lang="es-ES" sz="800" b="0" dirty="0" smtClean="0">
                          <a:latin typeface="Santander Headline Bold" panose="020B0804020201020104" pitchFamily="34" charset="0"/>
                          <a:cs typeface="Arial" panose="020B0604020202020204" pitchFamily="34" charset="0"/>
                        </a:rPr>
                      </a:br>
                      <a:r>
                        <a:rPr lang="es-ES" sz="800" b="0" dirty="0" smtClean="0">
                          <a:latin typeface="Santander Headline Bold" panose="020B0804020201020104" pitchFamily="34" charset="0"/>
                          <a:cs typeface="Arial" panose="020B0604020202020204" pitchFamily="34" charset="0"/>
                        </a:rPr>
                        <a:t>Población</a:t>
                      </a:r>
                      <a:endParaRPr lang="es-ES" sz="800" b="0" dirty="0">
                        <a:latin typeface="Santander Headline Bold" panose="020B0804020201020104" pitchFamily="34" charset="0"/>
                        <a:cs typeface="Arial" panose="020B0604020202020204" pitchFamily="34" charset="0"/>
                      </a:endParaRPr>
                    </a:p>
                  </a:txBody>
                  <a:tcPr marL="0" marR="0" marT="40274" marB="40274" anchor="b">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FED24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defRPr/>
                      </a:pPr>
                      <a:r>
                        <a:rPr lang="es-ES" sz="800" b="0" dirty="0" smtClean="0">
                          <a:latin typeface="Santander Headline Bold" panose="020B0804020201020104" pitchFamily="34" charset="0"/>
                          <a:cs typeface="Arial" panose="020B0604020202020204" pitchFamily="34" charset="0"/>
                        </a:rPr>
                        <a:t>Consumidor</a:t>
                      </a:r>
                    </a:p>
                    <a:p>
                      <a:pPr>
                        <a:lnSpc>
                          <a:spcPct val="80000"/>
                        </a:lnSpc>
                        <a:defRPr/>
                      </a:pPr>
                      <a:r>
                        <a:rPr lang="es-ES" sz="800" b="0" dirty="0" smtClean="0">
                          <a:latin typeface="Santander Headline Bold" panose="020B0804020201020104" pitchFamily="34" charset="0"/>
                          <a:cs typeface="Arial" panose="020B0604020202020204" pitchFamily="34" charset="0"/>
                        </a:rPr>
                        <a:t>Asiático</a:t>
                      </a:r>
                      <a:endParaRPr lang="es-ES" sz="800" b="0" dirty="0">
                        <a:latin typeface="Santander Headline Bold" panose="020B0804020201020104" pitchFamily="34" charset="0"/>
                        <a:cs typeface="Arial" panose="020B0604020202020204" pitchFamily="34" charset="0"/>
                      </a:endParaRPr>
                    </a:p>
                  </a:txBody>
                  <a:tcPr marL="0" marR="0" marT="40274" marB="40274" anchor="b">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FED24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45759">
                <a:tc>
                  <a:txBody>
                    <a:bodyPr/>
                    <a:lstStyle/>
                    <a:p>
                      <a:pPr marL="90488" marR="5080" indent="0">
                        <a:lnSpc>
                          <a:spcPct val="100000"/>
                        </a:lnSpc>
                        <a:spcBef>
                          <a:spcPts val="540"/>
                        </a:spcBef>
                      </a:pPr>
                      <a:r>
                        <a:rPr lang="es-ES" sz="800" spc="-20" noProof="0" dirty="0" smtClean="0">
                          <a:solidFill>
                            <a:srgbClr val="1D252D"/>
                          </a:solidFill>
                          <a:latin typeface="Santander Text" panose="020B0504020201020104" pitchFamily="34" charset="0"/>
                          <a:cs typeface="Arial" panose="020B0604020202020204" pitchFamily="34" charset="0"/>
                        </a:rPr>
                        <a:t>Retorno mensual (Febrero </a:t>
                      </a:r>
                      <a:r>
                        <a:rPr lang="es-ES" sz="800" spc="-20" baseline="0" noProof="0" dirty="0" smtClean="0">
                          <a:solidFill>
                            <a:srgbClr val="1D252D"/>
                          </a:solidFill>
                          <a:latin typeface="Santander Text" panose="020B0504020201020104" pitchFamily="34" charset="0"/>
                          <a:cs typeface="Arial" panose="020B0604020202020204" pitchFamily="34" charset="0"/>
                        </a:rPr>
                        <a:t>2021</a:t>
                      </a:r>
                      <a:r>
                        <a:rPr lang="es-ES" sz="800" spc="-20" noProof="0" dirty="0" smtClean="0">
                          <a:solidFill>
                            <a:srgbClr val="1D252D"/>
                          </a:solidFill>
                          <a:latin typeface="Santander Text" panose="020B0504020201020104" pitchFamily="34" charset="0"/>
                          <a:cs typeface="Arial" panose="020B0604020202020204" pitchFamily="34" charset="0"/>
                        </a:rPr>
                        <a:t>) </a:t>
                      </a:r>
                      <a:endParaRPr lang="es-ES" sz="800" spc="-20" noProof="0" dirty="0">
                        <a:solidFill>
                          <a:srgbClr val="1D252D"/>
                        </a:solidFill>
                        <a:latin typeface="Santander Text" panose="020B0504020201020104" pitchFamily="34" charset="0"/>
                        <a:cs typeface="Arial" panose="020B0604020202020204" pitchFamily="34" charset="0"/>
                      </a:endParaRPr>
                    </a:p>
                  </a:txBody>
                  <a:tcPr marL="0" marR="0" marT="40274" marB="15856" anchor="ctr">
                    <a:lnL w="12700" cmpd="sng">
                      <a:solidFill>
                        <a:sysClr val="window" lastClr="FFFFFF"/>
                      </a:solidFill>
                    </a:lnL>
                    <a:lnR w="12700" cmpd="sng">
                      <a:solidFill>
                        <a:sysClr val="window" lastClr="FFFFFF"/>
                      </a:solidFill>
                    </a:lnR>
                    <a:lnT w="12700" cap="flat" cmpd="sng" algn="ctr">
                      <a:solidFill>
                        <a:srgbClr val="FED244"/>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smtClean="0">
                          <a:ln>
                            <a:noFill/>
                          </a:ln>
                          <a:solidFill>
                            <a:srgbClr val="FED244"/>
                          </a:solidFill>
                          <a:effectLst/>
                          <a:uLnTx/>
                          <a:uFillTx/>
                          <a:latin typeface="Santander Text" panose="020B0504020201020104" pitchFamily="34" charset="0"/>
                          <a:cs typeface="Arial" panose="020B0604020202020204" pitchFamily="34" charset="0"/>
                        </a:rPr>
                        <a:t>-7,3% </a:t>
                      </a:r>
                      <a:endParaRPr kumimoji="0" lang="es-ES" sz="800" b="1" i="0" u="none" strike="noStrike" kern="1200" cap="none" spc="0" normalizeH="0" baseline="0" noProof="0" dirty="0">
                        <a:ln>
                          <a:noFill/>
                        </a:ln>
                        <a:solidFill>
                          <a:srgbClr val="FED244"/>
                        </a:solidFill>
                        <a:effectLst/>
                        <a:uLnTx/>
                        <a:uFillTx/>
                        <a:latin typeface="Santander Text" panose="020B0504020201020104" pitchFamily="34" charset="0"/>
                        <a:cs typeface="Arial" panose="020B0604020202020204" pitchFamily="34" charset="0"/>
                      </a:endParaRPr>
                    </a:p>
                  </a:txBody>
                  <a:tcPr marL="0" marR="0" marT="40274" marB="15856"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FED244"/>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smtClean="0">
                          <a:ln>
                            <a:noFill/>
                          </a:ln>
                          <a:solidFill>
                            <a:srgbClr val="FED244"/>
                          </a:solidFill>
                          <a:effectLst/>
                          <a:uLnTx/>
                          <a:uFillTx/>
                          <a:latin typeface="Santander Text" panose="020B0504020201020104" pitchFamily="34" charset="0"/>
                          <a:cs typeface="Arial" panose="020B0604020202020204" pitchFamily="34" charset="0"/>
                        </a:rPr>
                        <a:t>-2,9%</a:t>
                      </a:r>
                      <a:endParaRPr kumimoji="0" lang="es-ES" sz="800" b="1" i="0" u="none" strike="noStrike" kern="1200" cap="none" spc="0" normalizeH="0" baseline="0" noProof="0" dirty="0">
                        <a:ln>
                          <a:noFill/>
                        </a:ln>
                        <a:solidFill>
                          <a:srgbClr val="FED244"/>
                        </a:solidFill>
                        <a:effectLst/>
                        <a:uLnTx/>
                        <a:uFillTx/>
                        <a:latin typeface="Santander Text" panose="020B0504020201020104" pitchFamily="34" charset="0"/>
                        <a:cs typeface="Arial" panose="020B0604020202020204" pitchFamily="34" charset="0"/>
                      </a:endParaRPr>
                    </a:p>
                  </a:txBody>
                  <a:tcPr marL="0" marR="0" marT="40274" marB="15856"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rgbClr val="FED244"/>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smtClean="0">
                          <a:ln>
                            <a:noFill/>
                          </a:ln>
                          <a:solidFill>
                            <a:srgbClr val="FED244"/>
                          </a:solidFill>
                          <a:effectLst/>
                          <a:uLnTx/>
                          <a:uFillTx/>
                          <a:latin typeface="Santander Text" panose="020B0504020201020104" pitchFamily="34" charset="0"/>
                          <a:cs typeface="Arial" panose="020B0604020202020204" pitchFamily="34" charset="0"/>
                        </a:rPr>
                        <a:t>0,7% </a:t>
                      </a:r>
                      <a:endParaRPr kumimoji="0" lang="es-ES" sz="800" b="1" i="0" u="none" strike="noStrike" kern="1200" cap="none" spc="0" normalizeH="0" baseline="0" noProof="0" dirty="0">
                        <a:ln>
                          <a:noFill/>
                        </a:ln>
                        <a:solidFill>
                          <a:srgbClr val="FED244"/>
                        </a:solidFill>
                        <a:effectLst/>
                        <a:uLnTx/>
                        <a:uFillTx/>
                        <a:latin typeface="Santander Text" panose="020B0504020201020104" pitchFamily="34" charset="0"/>
                        <a:cs typeface="Arial" panose="020B0604020202020204" pitchFamily="34" charset="0"/>
                      </a:endParaRPr>
                    </a:p>
                  </a:txBody>
                  <a:tcPr marL="0" marR="0" marT="40274" marB="15856"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FED244"/>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smtClean="0">
                          <a:ln>
                            <a:noFill/>
                          </a:ln>
                          <a:solidFill>
                            <a:srgbClr val="FED244"/>
                          </a:solidFill>
                          <a:effectLst/>
                          <a:uLnTx/>
                          <a:uFillTx/>
                          <a:latin typeface="Santander Text" panose="020B0504020201020104" pitchFamily="34" charset="0"/>
                          <a:cs typeface="Arial" panose="020B0604020202020204" pitchFamily="34" charset="0"/>
                        </a:rPr>
                        <a:t>1,7% </a:t>
                      </a:r>
                      <a:endParaRPr kumimoji="0" lang="es-ES" sz="800" b="1" i="0" u="none" strike="noStrike" kern="1200" cap="none" spc="0" normalizeH="0" baseline="0" noProof="0" dirty="0">
                        <a:ln>
                          <a:noFill/>
                        </a:ln>
                        <a:solidFill>
                          <a:srgbClr val="FED244"/>
                        </a:solidFill>
                        <a:effectLst/>
                        <a:uLnTx/>
                        <a:uFillTx/>
                        <a:latin typeface="Santander Text" panose="020B0504020201020104" pitchFamily="34" charset="0"/>
                        <a:cs typeface="Arial" panose="020B0604020202020204" pitchFamily="34" charset="0"/>
                      </a:endParaRPr>
                    </a:p>
                  </a:txBody>
                  <a:tcPr marL="0" marR="0" marT="40274" marB="15856"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FED244"/>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smtClean="0">
                          <a:ln>
                            <a:noFill/>
                          </a:ln>
                          <a:solidFill>
                            <a:srgbClr val="FED244"/>
                          </a:solidFill>
                          <a:effectLst/>
                          <a:uLnTx/>
                          <a:uFillTx/>
                          <a:latin typeface="Santander Text" panose="020B0504020201020104" pitchFamily="34" charset="0"/>
                          <a:cs typeface="Arial" panose="020B0604020202020204" pitchFamily="34" charset="0"/>
                        </a:rPr>
                        <a:t>3,7% </a:t>
                      </a:r>
                      <a:endParaRPr kumimoji="0" lang="es-ES" sz="800" b="1" i="0" u="none" strike="noStrike" kern="1200" cap="none" spc="0" normalizeH="0" baseline="0" noProof="0" dirty="0">
                        <a:ln>
                          <a:noFill/>
                        </a:ln>
                        <a:solidFill>
                          <a:srgbClr val="FED244"/>
                        </a:solidFill>
                        <a:effectLst/>
                        <a:uLnTx/>
                        <a:uFillTx/>
                        <a:latin typeface="Santander Text" panose="020B0504020201020104" pitchFamily="34" charset="0"/>
                        <a:cs typeface="Arial" panose="020B0604020202020204" pitchFamily="34" charset="0"/>
                      </a:endParaRPr>
                    </a:p>
                  </a:txBody>
                  <a:tcPr marL="0" marR="0" marT="40274" marB="15856"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FED244"/>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smtClean="0">
                          <a:ln>
                            <a:noFill/>
                          </a:ln>
                          <a:solidFill>
                            <a:srgbClr val="FED244"/>
                          </a:solidFill>
                          <a:effectLst/>
                          <a:uLnTx/>
                          <a:uFillTx/>
                          <a:latin typeface="Santander Text" panose="020B0504020201020104" pitchFamily="34" charset="0"/>
                          <a:cs typeface="Arial" panose="020B0604020202020204" pitchFamily="34" charset="0"/>
                        </a:rPr>
                        <a:t>0,6% </a:t>
                      </a:r>
                      <a:endParaRPr kumimoji="0" lang="es-ES" sz="800" b="1" i="0" u="none" strike="noStrike" kern="1200" cap="none" spc="0" normalizeH="0" baseline="0" noProof="0" dirty="0">
                        <a:ln>
                          <a:noFill/>
                        </a:ln>
                        <a:solidFill>
                          <a:srgbClr val="FED244"/>
                        </a:solidFill>
                        <a:effectLst/>
                        <a:uLnTx/>
                        <a:uFillTx/>
                        <a:latin typeface="Santander Text" panose="020B0504020201020104" pitchFamily="34" charset="0"/>
                        <a:cs typeface="Arial" panose="020B0604020202020204" pitchFamily="34" charset="0"/>
                      </a:endParaRPr>
                    </a:p>
                  </a:txBody>
                  <a:tcPr marL="0" marR="0" marT="40274" marB="15856"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FED244"/>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27884">
                <a:tc>
                  <a:txBody>
                    <a:bodyPr/>
                    <a:lstStyle/>
                    <a:p>
                      <a:pPr marL="90488" marR="0" lvl="0" indent="0" algn="l" defTabSz="685796" rtl="0" eaLnBrk="1" fontAlgn="auto" latinLnBrk="0" hangingPunct="1">
                        <a:lnSpc>
                          <a:spcPct val="100000"/>
                        </a:lnSpc>
                        <a:spcBef>
                          <a:spcPts val="0"/>
                        </a:spcBef>
                        <a:spcAft>
                          <a:spcPts val="0"/>
                        </a:spcAft>
                        <a:buClrTx/>
                        <a:buSzTx/>
                        <a:buFontTx/>
                        <a:buNone/>
                        <a:tabLst/>
                        <a:defRPr/>
                      </a:pPr>
                      <a:r>
                        <a:rPr lang="es-ES" sz="800" spc="-20" dirty="0" smtClean="0">
                          <a:solidFill>
                            <a:srgbClr val="1D252D"/>
                          </a:solidFill>
                          <a:latin typeface="Santander Text" panose="020B0504020201020104" pitchFamily="34" charset="0"/>
                          <a:cs typeface="Arial" panose="020B0604020202020204" pitchFamily="34" charset="0"/>
                        </a:rPr>
                        <a:t>Retorno últimos 12 meses</a:t>
                      </a:r>
                      <a:endParaRPr lang="es-ES" sz="800" dirty="0">
                        <a:solidFill>
                          <a:schemeClr val="tx1"/>
                        </a:solidFill>
                        <a:latin typeface="Santander Text" panose="020B0504020201020104" pitchFamily="34" charset="0"/>
                      </a:endParaRPr>
                    </a:p>
                  </a:txBody>
                  <a:tcPr marL="0" marR="0" marT="40274" marB="15856"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96"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smtClean="0">
                          <a:ln>
                            <a:noFill/>
                          </a:ln>
                          <a:solidFill>
                            <a:srgbClr val="FED244"/>
                          </a:solidFill>
                          <a:effectLst/>
                          <a:uLnTx/>
                          <a:uFillTx/>
                          <a:latin typeface="Santander Text" panose="020B0504020201020104" pitchFamily="34" charset="0"/>
                          <a:cs typeface="Arial" panose="020B0604020202020204" pitchFamily="34" charset="0"/>
                        </a:rPr>
                        <a:t>48,4%</a:t>
                      </a:r>
                      <a:endParaRPr kumimoji="0" lang="es-ES" sz="800" b="1" i="0" u="none" strike="noStrike" kern="1200" cap="none" spc="0" normalizeH="0" baseline="0" noProof="0" dirty="0">
                        <a:ln>
                          <a:noFill/>
                        </a:ln>
                        <a:solidFill>
                          <a:srgbClr val="FED244"/>
                        </a:solidFill>
                        <a:effectLst/>
                        <a:uLnTx/>
                        <a:uFillTx/>
                        <a:latin typeface="Santander Text" panose="020B0504020201020104" pitchFamily="34" charset="0"/>
                        <a:cs typeface="Arial" panose="020B0604020202020204" pitchFamily="34" charset="0"/>
                      </a:endParaRPr>
                    </a:p>
                  </a:txBody>
                  <a:tcPr marL="0" marR="0" marT="40274" marB="15856"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96"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smtClean="0">
                          <a:ln>
                            <a:noFill/>
                          </a:ln>
                          <a:solidFill>
                            <a:srgbClr val="FED244"/>
                          </a:solidFill>
                          <a:effectLst/>
                          <a:uLnTx/>
                          <a:uFillTx/>
                          <a:latin typeface="Santander Text" panose="020B0504020201020104" pitchFamily="34" charset="0"/>
                          <a:cs typeface="Arial" panose="020B0604020202020204" pitchFamily="34" charset="0"/>
                        </a:rPr>
                        <a:t>57,2%</a:t>
                      </a:r>
                      <a:endParaRPr kumimoji="0" lang="es-ES" sz="800" b="1" i="0" u="none" strike="noStrike" kern="1200" cap="none" spc="0" normalizeH="0" baseline="0" noProof="0" dirty="0">
                        <a:ln>
                          <a:noFill/>
                        </a:ln>
                        <a:solidFill>
                          <a:srgbClr val="FED244"/>
                        </a:solidFill>
                        <a:effectLst/>
                        <a:uLnTx/>
                        <a:uFillTx/>
                        <a:latin typeface="Santander Text" panose="020B0504020201020104" pitchFamily="34" charset="0"/>
                        <a:cs typeface="Arial" panose="020B0604020202020204" pitchFamily="34" charset="0"/>
                      </a:endParaRPr>
                    </a:p>
                  </a:txBody>
                  <a:tcPr marL="0" marR="0" marT="40274" marB="15856"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96"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smtClean="0">
                          <a:ln>
                            <a:noFill/>
                          </a:ln>
                          <a:solidFill>
                            <a:srgbClr val="FED244"/>
                          </a:solidFill>
                          <a:effectLst/>
                          <a:uLnTx/>
                          <a:uFillTx/>
                          <a:latin typeface="Santander Text" panose="020B0504020201020104" pitchFamily="34" charset="0"/>
                          <a:cs typeface="Arial" panose="020B0604020202020204" pitchFamily="34" charset="0"/>
                        </a:rPr>
                        <a:t>15,4%</a:t>
                      </a:r>
                      <a:endParaRPr kumimoji="0" lang="es-ES" sz="800" b="1" i="0" u="none" strike="noStrike" kern="1200" cap="none" spc="0" normalizeH="0" baseline="0" noProof="0" dirty="0">
                        <a:ln>
                          <a:noFill/>
                        </a:ln>
                        <a:solidFill>
                          <a:srgbClr val="FED244"/>
                        </a:solidFill>
                        <a:effectLst/>
                        <a:uLnTx/>
                        <a:uFillTx/>
                        <a:latin typeface="Santander Text" panose="020B0504020201020104" pitchFamily="34" charset="0"/>
                        <a:cs typeface="Arial" panose="020B0604020202020204" pitchFamily="34" charset="0"/>
                      </a:endParaRPr>
                    </a:p>
                  </a:txBody>
                  <a:tcPr marL="0" marR="0" marT="40274" marB="15856"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96"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smtClean="0">
                          <a:ln>
                            <a:noFill/>
                          </a:ln>
                          <a:solidFill>
                            <a:srgbClr val="FED244"/>
                          </a:solidFill>
                          <a:effectLst/>
                          <a:uLnTx/>
                          <a:uFillTx/>
                          <a:latin typeface="Santander Text" panose="020B0504020201020104" pitchFamily="34" charset="0"/>
                          <a:cs typeface="Arial" panose="020B0604020202020204" pitchFamily="34" charset="0"/>
                        </a:rPr>
                        <a:t>63,2%</a:t>
                      </a:r>
                      <a:endParaRPr kumimoji="0" lang="es-ES" sz="800" b="1" i="0" u="none" strike="noStrike" kern="1200" cap="none" spc="0" normalizeH="0" baseline="0" noProof="0" dirty="0">
                        <a:ln>
                          <a:noFill/>
                        </a:ln>
                        <a:solidFill>
                          <a:srgbClr val="FED244"/>
                        </a:solidFill>
                        <a:effectLst/>
                        <a:uLnTx/>
                        <a:uFillTx/>
                        <a:latin typeface="Santander Text" panose="020B0504020201020104" pitchFamily="34" charset="0"/>
                        <a:cs typeface="Arial" panose="020B0604020202020204" pitchFamily="34" charset="0"/>
                      </a:endParaRPr>
                    </a:p>
                  </a:txBody>
                  <a:tcPr marL="0" marR="0" marT="40274" marB="15856"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96"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smtClean="0">
                          <a:ln>
                            <a:noFill/>
                          </a:ln>
                          <a:solidFill>
                            <a:srgbClr val="FED244"/>
                          </a:solidFill>
                          <a:effectLst/>
                          <a:uLnTx/>
                          <a:uFillTx/>
                          <a:latin typeface="Santander Text" panose="020B0504020201020104" pitchFamily="34" charset="0"/>
                          <a:cs typeface="Arial" panose="020B0604020202020204" pitchFamily="34" charset="0"/>
                        </a:rPr>
                        <a:t>19,8%</a:t>
                      </a:r>
                      <a:endParaRPr kumimoji="0" lang="es-ES" sz="800" b="1" i="0" u="none" strike="noStrike" kern="1200" cap="none" spc="0" normalizeH="0" baseline="0" noProof="0" dirty="0">
                        <a:ln>
                          <a:noFill/>
                        </a:ln>
                        <a:solidFill>
                          <a:srgbClr val="FED244"/>
                        </a:solidFill>
                        <a:effectLst/>
                        <a:uLnTx/>
                        <a:uFillTx/>
                        <a:latin typeface="Santander Text" panose="020B0504020201020104" pitchFamily="34" charset="0"/>
                        <a:cs typeface="Arial" panose="020B0604020202020204" pitchFamily="34" charset="0"/>
                      </a:endParaRPr>
                    </a:p>
                  </a:txBody>
                  <a:tcPr marL="0" marR="0" marT="40274" marB="15856"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96"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smtClean="0">
                          <a:ln>
                            <a:noFill/>
                          </a:ln>
                          <a:solidFill>
                            <a:srgbClr val="FED244"/>
                          </a:solidFill>
                          <a:effectLst/>
                          <a:uLnTx/>
                          <a:uFillTx/>
                          <a:latin typeface="Santander Text" panose="020B0504020201020104" pitchFamily="34" charset="0"/>
                          <a:cs typeface="Arial" panose="020B0604020202020204" pitchFamily="34" charset="0"/>
                        </a:rPr>
                        <a:t>46,6%</a:t>
                      </a:r>
                      <a:endParaRPr kumimoji="0" lang="es-ES" sz="800" b="1" i="0" u="none" strike="noStrike" kern="1200" cap="none" spc="0" normalizeH="0" baseline="0" noProof="0" dirty="0">
                        <a:ln>
                          <a:noFill/>
                        </a:ln>
                        <a:solidFill>
                          <a:srgbClr val="FED244"/>
                        </a:solidFill>
                        <a:effectLst/>
                        <a:uLnTx/>
                        <a:uFillTx/>
                        <a:latin typeface="Santander Text" panose="020B0504020201020104" pitchFamily="34" charset="0"/>
                        <a:cs typeface="Arial" panose="020B0604020202020204" pitchFamily="34" charset="0"/>
                      </a:endParaRPr>
                    </a:p>
                  </a:txBody>
                  <a:tcPr marL="0" marR="0" marT="40274" marB="15856"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802157040"/>
                  </a:ext>
                </a:extLst>
              </a:tr>
            </a:tbl>
          </a:graphicData>
        </a:graphic>
      </p:graphicFrame>
      <p:graphicFrame>
        <p:nvGraphicFramePr>
          <p:cNvPr id="30" name="Table 12">
            <a:extLst>
              <a:ext uri="{FF2B5EF4-FFF2-40B4-BE49-F238E27FC236}">
                <a16:creationId xmlns:a16="http://schemas.microsoft.com/office/drawing/2014/main" xmlns="" id="{7034714D-5634-4569-AE88-0E77D6C069E8}"/>
              </a:ext>
            </a:extLst>
          </p:cNvPr>
          <p:cNvGraphicFramePr>
            <a:graphicFrameLocks noGrp="1"/>
          </p:cNvGraphicFramePr>
          <p:nvPr>
            <p:extLst>
              <p:ext uri="{D42A27DB-BD31-4B8C-83A1-F6EECF244321}">
                <p14:modId xmlns:p14="http://schemas.microsoft.com/office/powerpoint/2010/main" val="3908690283"/>
              </p:ext>
            </p:extLst>
          </p:nvPr>
        </p:nvGraphicFramePr>
        <p:xfrm>
          <a:off x="1188030" y="3603489"/>
          <a:ext cx="5265156" cy="797570"/>
        </p:xfrm>
        <a:graphic>
          <a:graphicData uri="http://schemas.openxmlformats.org/drawingml/2006/table">
            <a:tbl>
              <a:tblPr firstRow="1" bandRow="1"/>
              <a:tblGrid>
                <a:gridCol w="1511243">
                  <a:extLst>
                    <a:ext uri="{9D8B030D-6E8A-4147-A177-3AD203B41FA5}">
                      <a16:colId xmlns:a16="http://schemas.microsoft.com/office/drawing/2014/main" xmlns="" val="20002"/>
                    </a:ext>
                  </a:extLst>
                </a:gridCol>
                <a:gridCol w="680240">
                  <a:extLst>
                    <a:ext uri="{9D8B030D-6E8A-4147-A177-3AD203B41FA5}">
                      <a16:colId xmlns:a16="http://schemas.microsoft.com/office/drawing/2014/main" xmlns="" val="20000"/>
                    </a:ext>
                  </a:extLst>
                </a:gridCol>
                <a:gridCol w="554269">
                  <a:extLst>
                    <a:ext uri="{9D8B030D-6E8A-4147-A177-3AD203B41FA5}">
                      <a16:colId xmlns:a16="http://schemas.microsoft.com/office/drawing/2014/main" xmlns="" val="20001"/>
                    </a:ext>
                  </a:extLst>
                </a:gridCol>
                <a:gridCol w="688637">
                  <a:extLst>
                    <a:ext uri="{9D8B030D-6E8A-4147-A177-3AD203B41FA5}">
                      <a16:colId xmlns:a16="http://schemas.microsoft.com/office/drawing/2014/main" xmlns="" val="20003"/>
                    </a:ext>
                  </a:extLst>
                </a:gridCol>
                <a:gridCol w="713831">
                  <a:extLst>
                    <a:ext uri="{9D8B030D-6E8A-4147-A177-3AD203B41FA5}">
                      <a16:colId xmlns:a16="http://schemas.microsoft.com/office/drawing/2014/main" xmlns="" val="20004"/>
                    </a:ext>
                  </a:extLst>
                </a:gridCol>
                <a:gridCol w="529075">
                  <a:extLst>
                    <a:ext uri="{9D8B030D-6E8A-4147-A177-3AD203B41FA5}">
                      <a16:colId xmlns:a16="http://schemas.microsoft.com/office/drawing/2014/main" xmlns="" val="20005"/>
                    </a:ext>
                  </a:extLst>
                </a:gridCol>
                <a:gridCol w="587861">
                  <a:extLst>
                    <a:ext uri="{9D8B030D-6E8A-4147-A177-3AD203B41FA5}">
                      <a16:colId xmlns:a16="http://schemas.microsoft.com/office/drawing/2014/main" xmlns="" val="20006"/>
                    </a:ext>
                  </a:extLst>
                </a:gridCol>
              </a:tblGrid>
              <a:tr h="306660">
                <a:tc>
                  <a:txBody>
                    <a:bodyPr/>
                    <a:lstStyle/>
                    <a:p>
                      <a:pPr>
                        <a:lnSpc>
                          <a:spcPct val="80000"/>
                        </a:lnSpc>
                        <a:defRPr/>
                      </a:pPr>
                      <a:endParaRPr lang="es-ES" sz="800" b="0" dirty="0">
                        <a:latin typeface="Santander Headline" panose="020B0504020201020104" pitchFamily="34" charset="0"/>
                        <a:cs typeface="Arial" panose="020B0604020202020204" pitchFamily="34" charset="0"/>
                      </a:endParaRPr>
                    </a:p>
                  </a:txBody>
                  <a:tcPr marL="0" marR="0" marT="40044" marB="40044" anchor="b">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8AC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defRPr/>
                      </a:pPr>
                      <a:r>
                        <a:rPr lang="es-ES" sz="800" b="0" dirty="0">
                          <a:latin typeface="Santander Headline Bold" panose="020B0804020201020104" pitchFamily="34" charset="0"/>
                          <a:cs typeface="Arial" panose="020B0604020202020204" pitchFamily="34" charset="0"/>
                        </a:rPr>
                        <a:t>Internet </a:t>
                      </a:r>
                      <a:r>
                        <a:rPr lang="es-ES" sz="800" b="0" dirty="0" err="1">
                          <a:latin typeface="Santander Headline Bold" panose="020B0804020201020104" pitchFamily="34" charset="0"/>
                          <a:cs typeface="Arial" panose="020B0604020202020204" pitchFamily="34" charset="0"/>
                        </a:rPr>
                        <a:t>of</a:t>
                      </a:r>
                      <a:r>
                        <a:rPr lang="es-ES" sz="800" b="0" dirty="0">
                          <a:latin typeface="Santander Headline Bold" panose="020B0804020201020104" pitchFamily="34" charset="0"/>
                          <a:cs typeface="Arial" panose="020B0604020202020204" pitchFamily="34" charset="0"/>
                        </a:rPr>
                        <a:t> </a:t>
                      </a:r>
                      <a:r>
                        <a:rPr lang="es-ES" sz="800" b="0" dirty="0" err="1">
                          <a:latin typeface="Santander Headline Bold" panose="020B0804020201020104" pitchFamily="34" charset="0"/>
                          <a:cs typeface="Arial" panose="020B0604020202020204" pitchFamily="34" charset="0"/>
                        </a:rPr>
                        <a:t>Things</a:t>
                      </a:r>
                      <a:r>
                        <a:rPr lang="es-ES" sz="800" b="0" dirty="0">
                          <a:latin typeface="Santander Headline Bold" panose="020B0804020201020104" pitchFamily="34" charset="0"/>
                          <a:cs typeface="Arial" panose="020B0604020202020204" pitchFamily="34" charset="0"/>
                        </a:rPr>
                        <a:t> (</a:t>
                      </a:r>
                      <a:r>
                        <a:rPr lang="es-ES" sz="800" b="0" dirty="0" err="1">
                          <a:latin typeface="Santander Headline Bold" panose="020B0804020201020104" pitchFamily="34" charset="0"/>
                          <a:cs typeface="Arial" panose="020B0604020202020204" pitchFamily="34" charset="0"/>
                        </a:rPr>
                        <a:t>IoT</a:t>
                      </a:r>
                      <a:r>
                        <a:rPr lang="es-ES" sz="800" b="0" dirty="0">
                          <a:latin typeface="Santander Headline Bold" panose="020B0804020201020104" pitchFamily="34" charset="0"/>
                          <a:cs typeface="Arial" panose="020B0604020202020204" pitchFamily="34" charset="0"/>
                        </a:rPr>
                        <a:t>)</a:t>
                      </a:r>
                    </a:p>
                  </a:txBody>
                  <a:tcPr marL="0" marR="0" marT="40044" marB="40044" anchor="b">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ap="flat" cmpd="sng" algn="ctr">
                      <a:solidFill>
                        <a:srgbClr val="8AC5D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l" defTabSz="685796" rtl="0" eaLnBrk="1" latinLnBrk="0" hangingPunct="1">
                        <a:lnSpc>
                          <a:spcPct val="80000"/>
                        </a:lnSpc>
                        <a:defRPr/>
                      </a:pPr>
                      <a:r>
                        <a:rPr lang="es-ES" sz="800" b="0" kern="1200" dirty="0" smtClean="0">
                          <a:solidFill>
                            <a:schemeClr val="tx1"/>
                          </a:solidFill>
                          <a:latin typeface="Santander Headline Bold" panose="020B0804020201020104" pitchFamily="34" charset="0"/>
                          <a:ea typeface="+mn-ea"/>
                          <a:cs typeface="Arial" panose="020B0604020202020204" pitchFamily="34" charset="0"/>
                        </a:rPr>
                        <a:t>Robótica</a:t>
                      </a:r>
                      <a:endParaRPr lang="es-ES" sz="800" b="0" kern="1200" dirty="0">
                        <a:solidFill>
                          <a:schemeClr val="tx1"/>
                        </a:solidFill>
                        <a:latin typeface="Santander Headline Bold" panose="020B0804020201020104" pitchFamily="34" charset="0"/>
                        <a:ea typeface="+mn-ea"/>
                        <a:cs typeface="Arial" panose="020B0604020202020204" pitchFamily="34" charset="0"/>
                      </a:endParaRPr>
                    </a:p>
                  </a:txBody>
                  <a:tcPr marL="0" marR="0" marT="40044" marB="40044" anchor="b">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8AC5D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685796" rtl="0" eaLnBrk="1" fontAlgn="auto" latinLnBrk="0" hangingPunct="1">
                        <a:lnSpc>
                          <a:spcPct val="80000"/>
                        </a:lnSpc>
                        <a:spcBef>
                          <a:spcPts val="0"/>
                        </a:spcBef>
                        <a:spcAft>
                          <a:spcPts val="0"/>
                        </a:spcAft>
                        <a:buClrTx/>
                        <a:buSzTx/>
                        <a:buFontTx/>
                        <a:buNone/>
                        <a:tabLst/>
                        <a:defRPr/>
                      </a:pPr>
                      <a:r>
                        <a:rPr lang="es-ES" sz="800" b="0" kern="1200" dirty="0" smtClean="0">
                          <a:solidFill>
                            <a:schemeClr val="tx1"/>
                          </a:solidFill>
                          <a:latin typeface="Santander Headline Bold" panose="020B0804020201020104" pitchFamily="34" charset="0"/>
                          <a:ea typeface="+mn-ea"/>
                          <a:cs typeface="Arial" panose="020B0604020202020204" pitchFamily="34" charset="0"/>
                        </a:rPr>
                        <a:t>Inteligencia</a:t>
                      </a:r>
                    </a:p>
                    <a:p>
                      <a:pPr marL="0" marR="0" lvl="0" indent="0" algn="l" defTabSz="685796" rtl="0" eaLnBrk="1" fontAlgn="auto" latinLnBrk="0" hangingPunct="1">
                        <a:lnSpc>
                          <a:spcPct val="80000"/>
                        </a:lnSpc>
                        <a:spcBef>
                          <a:spcPts val="0"/>
                        </a:spcBef>
                        <a:spcAft>
                          <a:spcPts val="0"/>
                        </a:spcAft>
                        <a:buClrTx/>
                        <a:buSzTx/>
                        <a:buFontTx/>
                        <a:buNone/>
                        <a:tabLst/>
                        <a:defRPr/>
                      </a:pPr>
                      <a:r>
                        <a:rPr lang="es-ES" sz="800" b="0" kern="1200" dirty="0" smtClean="0">
                          <a:solidFill>
                            <a:schemeClr val="tx1"/>
                          </a:solidFill>
                          <a:latin typeface="Santander Headline Bold" panose="020B0804020201020104" pitchFamily="34" charset="0"/>
                          <a:ea typeface="+mn-ea"/>
                          <a:cs typeface="Arial" panose="020B0604020202020204" pitchFamily="34" charset="0"/>
                        </a:rPr>
                        <a:t>Artificial</a:t>
                      </a:r>
                      <a:endParaRPr lang="es-ES" sz="800" b="0" kern="1200" dirty="0">
                        <a:solidFill>
                          <a:schemeClr val="tx1"/>
                        </a:solidFill>
                        <a:latin typeface="Santander Headline Bold" panose="020B0804020201020104" pitchFamily="34" charset="0"/>
                        <a:ea typeface="+mn-ea"/>
                        <a:cs typeface="Arial" panose="020B0604020202020204" pitchFamily="34" charset="0"/>
                      </a:endParaRPr>
                    </a:p>
                  </a:txBody>
                  <a:tcPr marL="0" marR="0" marT="40044" marB="40044" anchor="b">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8AC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s-ES" sz="800" b="0" dirty="0" smtClean="0">
                          <a:latin typeface="Santander Headline Bold" panose="020B0804020201020104" pitchFamily="34" charset="0"/>
                          <a:cs typeface="Arial" panose="020B0604020202020204" pitchFamily="34" charset="0"/>
                        </a:rPr>
                        <a:t>Comercio</a:t>
                      </a:r>
                    </a:p>
                    <a:p>
                      <a:pPr algn="l"/>
                      <a:r>
                        <a:rPr lang="es-ES" sz="800" b="0" kern="1200" dirty="0" smtClean="0">
                          <a:solidFill>
                            <a:schemeClr val="tx1"/>
                          </a:solidFill>
                          <a:latin typeface="Santander Headline Bold" panose="020B0804020201020104" pitchFamily="34" charset="0"/>
                          <a:ea typeface="+mn-ea"/>
                          <a:cs typeface="Arial" panose="020B0604020202020204" pitchFamily="34" charset="0"/>
                        </a:rPr>
                        <a:t>Electrónico</a:t>
                      </a:r>
                      <a:endParaRPr lang="en-GB" sz="800" b="0" kern="1200" dirty="0">
                        <a:solidFill>
                          <a:schemeClr val="tx1"/>
                        </a:solidFill>
                        <a:latin typeface="Santander Headline Bold" panose="020B0804020201020104" pitchFamily="34" charset="0"/>
                        <a:ea typeface="+mn-ea"/>
                        <a:cs typeface="Arial" panose="020B0604020202020204" pitchFamily="34" charset="0"/>
                      </a:endParaRPr>
                    </a:p>
                  </a:txBody>
                  <a:tcPr marL="0" marR="0" marT="40044" marB="40044" anchor="b">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8AC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defRPr/>
                      </a:pPr>
                      <a:r>
                        <a:rPr lang="es-ES" sz="800" b="0" dirty="0">
                          <a:latin typeface="Santander Headline Bold" panose="020B0804020201020104" pitchFamily="34" charset="0"/>
                          <a:cs typeface="Arial" panose="020B0604020202020204" pitchFamily="34" charset="0"/>
                        </a:rPr>
                        <a:t>Fintech</a:t>
                      </a:r>
                    </a:p>
                  </a:txBody>
                  <a:tcPr marL="0" marR="0" marT="40044" marB="40044" anchor="b">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8AC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defRPr/>
                      </a:pPr>
                      <a:r>
                        <a:rPr lang="es-ES" sz="800" b="0" dirty="0" err="1" smtClean="0">
                          <a:latin typeface="Santander Headline Bold" panose="020B0804020201020104" pitchFamily="34" charset="0"/>
                          <a:cs typeface="Arial" panose="020B0604020202020204" pitchFamily="34" charset="0"/>
                        </a:rPr>
                        <a:t>Ciber</a:t>
                      </a:r>
                      <a:r>
                        <a:rPr lang="es-ES" sz="800" b="0" dirty="0" smtClean="0">
                          <a:latin typeface="Santander Headline Bold" panose="020B0804020201020104" pitchFamily="34" charset="0"/>
                          <a:cs typeface="Arial" panose="020B0604020202020204" pitchFamily="34" charset="0"/>
                        </a:rPr>
                        <a:t>-seguridad</a:t>
                      </a:r>
                      <a:endParaRPr lang="es-ES" sz="800" b="0" dirty="0">
                        <a:latin typeface="Santander Headline Bold" panose="020B0804020201020104" pitchFamily="34" charset="0"/>
                        <a:cs typeface="Arial" panose="020B0604020202020204" pitchFamily="34" charset="0"/>
                      </a:endParaRPr>
                    </a:p>
                  </a:txBody>
                  <a:tcPr marL="0" marR="0" marT="40044" marB="40044" anchor="b">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8AC5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45758">
                <a:tc>
                  <a:txBody>
                    <a:bodyPr/>
                    <a:lstStyle/>
                    <a:p>
                      <a:pPr marL="90488" marR="5080" indent="0">
                        <a:lnSpc>
                          <a:spcPct val="100000"/>
                        </a:lnSpc>
                        <a:spcBef>
                          <a:spcPts val="540"/>
                        </a:spcBef>
                      </a:pPr>
                      <a:r>
                        <a:rPr lang="es-ES" sz="800" spc="-20" noProof="0" dirty="0" smtClean="0">
                          <a:solidFill>
                            <a:srgbClr val="1D252D"/>
                          </a:solidFill>
                          <a:latin typeface="Santander Text" panose="020B0504020201020104" pitchFamily="34" charset="0"/>
                          <a:cs typeface="Arial" panose="020B0604020202020204" pitchFamily="34" charset="0"/>
                        </a:rPr>
                        <a:t>Retorno mensual (Febrero </a:t>
                      </a:r>
                      <a:r>
                        <a:rPr lang="es-ES" sz="800" spc="-20" baseline="0" noProof="0" dirty="0" smtClean="0">
                          <a:solidFill>
                            <a:srgbClr val="1D252D"/>
                          </a:solidFill>
                          <a:latin typeface="Santander Text" panose="020B0504020201020104" pitchFamily="34" charset="0"/>
                          <a:cs typeface="Arial" panose="020B0604020202020204" pitchFamily="34" charset="0"/>
                        </a:rPr>
                        <a:t>2021</a:t>
                      </a:r>
                      <a:r>
                        <a:rPr lang="es-ES" sz="800" spc="-20" noProof="0" dirty="0" smtClean="0">
                          <a:solidFill>
                            <a:srgbClr val="1D252D"/>
                          </a:solidFill>
                          <a:latin typeface="Santander Text" panose="020B0504020201020104" pitchFamily="34" charset="0"/>
                          <a:cs typeface="Arial" panose="020B0604020202020204" pitchFamily="34" charset="0"/>
                        </a:rPr>
                        <a:t>) </a:t>
                      </a:r>
                      <a:endParaRPr lang="es-ES" sz="800" spc="-20" noProof="0" dirty="0">
                        <a:solidFill>
                          <a:srgbClr val="1D252D"/>
                        </a:solidFill>
                        <a:latin typeface="Santander Text" panose="020B0504020201020104" pitchFamily="34" charset="0"/>
                        <a:cs typeface="Arial" panose="020B0604020202020204" pitchFamily="34" charset="0"/>
                      </a:endParaRPr>
                    </a:p>
                  </a:txBody>
                  <a:tcPr marL="0" marR="0" marT="40044" marB="15765" anchor="ctr">
                    <a:lnL w="12700" cmpd="sng">
                      <a:solidFill>
                        <a:sysClr val="window" lastClr="FFFFFF"/>
                      </a:solidFill>
                    </a:lnL>
                    <a:lnR w="12700" cmpd="sng">
                      <a:solidFill>
                        <a:sysClr val="window" lastClr="FFFFFF"/>
                      </a:solidFill>
                    </a:lnR>
                    <a:lnT w="12700" cap="flat" cmpd="sng" algn="ctr">
                      <a:solidFill>
                        <a:srgbClr val="8AC5D5"/>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smtClean="0">
                          <a:ln>
                            <a:noFill/>
                          </a:ln>
                          <a:solidFill>
                            <a:srgbClr val="8AC5D5"/>
                          </a:solidFill>
                          <a:effectLst/>
                          <a:uLnTx/>
                          <a:uFillTx/>
                          <a:latin typeface="Santander Text" panose="020B0504020201020104" pitchFamily="34" charset="0"/>
                          <a:cs typeface="Arial" panose="020B0604020202020204" pitchFamily="34" charset="0"/>
                        </a:rPr>
                        <a:t>27,3% </a:t>
                      </a:r>
                      <a:endParaRPr kumimoji="0" lang="es-ES" sz="800" b="1" i="0" u="none" strike="noStrike" kern="1200" cap="none" spc="0" normalizeH="0" baseline="0" noProof="0" dirty="0">
                        <a:ln>
                          <a:noFill/>
                        </a:ln>
                        <a:solidFill>
                          <a:srgbClr val="8AC5D5"/>
                        </a:solidFill>
                        <a:effectLst/>
                        <a:uLnTx/>
                        <a:uFillTx/>
                        <a:latin typeface="Santander Text" panose="020B0504020201020104" pitchFamily="34" charset="0"/>
                        <a:cs typeface="Arial" panose="020B0604020202020204" pitchFamily="34" charset="0"/>
                      </a:endParaRPr>
                    </a:p>
                  </a:txBody>
                  <a:tcPr marL="0" marR="0" marT="40044" marB="15765"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8AC5D5"/>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smtClean="0">
                          <a:ln>
                            <a:noFill/>
                          </a:ln>
                          <a:solidFill>
                            <a:srgbClr val="8AC5D5"/>
                          </a:solidFill>
                          <a:effectLst/>
                          <a:uLnTx/>
                          <a:uFillTx/>
                          <a:latin typeface="Santander Text" panose="020B0504020201020104" pitchFamily="34" charset="0"/>
                          <a:cs typeface="Arial" panose="020B0604020202020204" pitchFamily="34" charset="0"/>
                        </a:rPr>
                        <a:t>0,7% </a:t>
                      </a:r>
                      <a:endParaRPr kumimoji="0" lang="es-ES" sz="800" b="1" i="0" u="none" strike="noStrike" kern="1200" cap="none" spc="0" normalizeH="0" baseline="0" noProof="0" dirty="0">
                        <a:ln>
                          <a:noFill/>
                        </a:ln>
                        <a:solidFill>
                          <a:srgbClr val="8AC5D5"/>
                        </a:solidFill>
                        <a:effectLst/>
                        <a:uLnTx/>
                        <a:uFillTx/>
                        <a:latin typeface="Santander Text" panose="020B0504020201020104" pitchFamily="34" charset="0"/>
                        <a:cs typeface="Arial" panose="020B0604020202020204" pitchFamily="34" charset="0"/>
                      </a:endParaRPr>
                    </a:p>
                  </a:txBody>
                  <a:tcPr marL="0" marR="0" marT="40044" marB="15765"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rgbClr val="8AC5D5"/>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smtClean="0">
                          <a:ln>
                            <a:noFill/>
                          </a:ln>
                          <a:solidFill>
                            <a:srgbClr val="8AC5D5"/>
                          </a:solidFill>
                          <a:effectLst/>
                          <a:uLnTx/>
                          <a:uFillTx/>
                          <a:latin typeface="Santander Text" panose="020B0504020201020104" pitchFamily="34" charset="0"/>
                          <a:cs typeface="Arial" panose="020B0604020202020204" pitchFamily="34" charset="0"/>
                        </a:rPr>
                        <a:t>1,5% </a:t>
                      </a:r>
                      <a:endParaRPr kumimoji="0" lang="es-ES" sz="800" b="1" i="0" u="none" strike="noStrike" kern="1200" cap="none" spc="0" normalizeH="0" baseline="0" noProof="0" dirty="0">
                        <a:ln>
                          <a:noFill/>
                        </a:ln>
                        <a:solidFill>
                          <a:srgbClr val="8AC5D5"/>
                        </a:solidFill>
                        <a:effectLst/>
                        <a:uLnTx/>
                        <a:uFillTx/>
                        <a:latin typeface="Santander Text" panose="020B0504020201020104" pitchFamily="34" charset="0"/>
                        <a:cs typeface="Arial" panose="020B0604020202020204" pitchFamily="34" charset="0"/>
                      </a:endParaRPr>
                    </a:p>
                  </a:txBody>
                  <a:tcPr marL="0" marR="0" marT="40044" marB="15765"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8AC5D5"/>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smtClean="0">
                          <a:ln>
                            <a:noFill/>
                          </a:ln>
                          <a:solidFill>
                            <a:srgbClr val="8AC5D5"/>
                          </a:solidFill>
                          <a:effectLst/>
                          <a:uLnTx/>
                          <a:uFillTx/>
                          <a:latin typeface="Santander Text" panose="020B0504020201020104" pitchFamily="34" charset="0"/>
                          <a:cs typeface="Arial" panose="020B0604020202020204" pitchFamily="34" charset="0"/>
                        </a:rPr>
                        <a:t>3,3</a:t>
                      </a:r>
                      <a:r>
                        <a:rPr kumimoji="0" lang="es-ES" sz="800" b="1" i="0" u="none" strike="noStrike" kern="1200" cap="none" spc="0" normalizeH="0" baseline="0" noProof="0" dirty="0">
                          <a:ln>
                            <a:noFill/>
                          </a:ln>
                          <a:solidFill>
                            <a:srgbClr val="8AC5D5"/>
                          </a:solidFill>
                          <a:effectLst/>
                          <a:uLnTx/>
                          <a:uFillTx/>
                          <a:latin typeface="Santander Text" panose="020B0504020201020104" pitchFamily="34" charset="0"/>
                          <a:cs typeface="Arial" panose="020B0604020202020204" pitchFamily="34" charset="0"/>
                        </a:rPr>
                        <a:t>% </a:t>
                      </a:r>
                    </a:p>
                  </a:txBody>
                  <a:tcPr marL="0" marR="0" marT="40044" marB="15765"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8AC5D5"/>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smtClean="0">
                          <a:ln>
                            <a:noFill/>
                          </a:ln>
                          <a:solidFill>
                            <a:srgbClr val="8AC5D5"/>
                          </a:solidFill>
                          <a:effectLst/>
                          <a:uLnTx/>
                          <a:uFillTx/>
                          <a:latin typeface="Santander Text" panose="020B0504020201020104" pitchFamily="34" charset="0"/>
                          <a:cs typeface="Arial" panose="020B0604020202020204" pitchFamily="34" charset="0"/>
                        </a:rPr>
                        <a:t>1,2% </a:t>
                      </a:r>
                      <a:endParaRPr kumimoji="0" lang="es-ES" sz="800" b="1" i="0" u="none" strike="noStrike" kern="1200" cap="none" spc="0" normalizeH="0" baseline="0" noProof="0" dirty="0">
                        <a:ln>
                          <a:noFill/>
                        </a:ln>
                        <a:solidFill>
                          <a:srgbClr val="8AC5D5"/>
                        </a:solidFill>
                        <a:effectLst/>
                        <a:uLnTx/>
                        <a:uFillTx/>
                        <a:latin typeface="Santander Text" panose="020B0504020201020104" pitchFamily="34" charset="0"/>
                        <a:cs typeface="Arial" panose="020B0604020202020204" pitchFamily="34" charset="0"/>
                      </a:endParaRPr>
                    </a:p>
                  </a:txBody>
                  <a:tcPr marL="0" marR="0" marT="40044" marB="15765"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8AC5D5"/>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smtClean="0">
                          <a:ln>
                            <a:noFill/>
                          </a:ln>
                          <a:solidFill>
                            <a:srgbClr val="8AC5D5"/>
                          </a:solidFill>
                          <a:effectLst/>
                          <a:uLnTx/>
                          <a:uFillTx/>
                          <a:latin typeface="Santander Text" panose="020B0504020201020104" pitchFamily="34" charset="0"/>
                          <a:cs typeface="Arial" panose="020B0604020202020204" pitchFamily="34" charset="0"/>
                        </a:rPr>
                        <a:t>-4,8% </a:t>
                      </a:r>
                      <a:endParaRPr kumimoji="0" lang="es-ES" sz="800" b="1" i="0" u="none" strike="noStrike" kern="1200" cap="none" spc="0" normalizeH="0" baseline="0" noProof="0" dirty="0">
                        <a:ln>
                          <a:noFill/>
                        </a:ln>
                        <a:solidFill>
                          <a:srgbClr val="8AC5D5"/>
                        </a:solidFill>
                        <a:effectLst/>
                        <a:uLnTx/>
                        <a:uFillTx/>
                        <a:latin typeface="Santander Text" panose="020B0504020201020104" pitchFamily="34" charset="0"/>
                        <a:cs typeface="Arial" panose="020B0604020202020204" pitchFamily="34" charset="0"/>
                      </a:endParaRPr>
                    </a:p>
                  </a:txBody>
                  <a:tcPr marL="0" marR="0" marT="40044" marB="15765"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8AC5D5"/>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27884">
                <a:tc>
                  <a:txBody>
                    <a:bodyPr/>
                    <a:lstStyle/>
                    <a:p>
                      <a:pPr marL="90488" marR="0" lvl="0" indent="0" algn="l" defTabSz="685796" rtl="0" eaLnBrk="1" fontAlgn="auto" latinLnBrk="0" hangingPunct="1">
                        <a:lnSpc>
                          <a:spcPct val="100000"/>
                        </a:lnSpc>
                        <a:spcBef>
                          <a:spcPts val="0"/>
                        </a:spcBef>
                        <a:spcAft>
                          <a:spcPts val="0"/>
                        </a:spcAft>
                        <a:buClrTx/>
                        <a:buSzTx/>
                        <a:buFontTx/>
                        <a:buNone/>
                        <a:tabLst/>
                        <a:defRPr/>
                      </a:pPr>
                      <a:r>
                        <a:rPr lang="es-ES" sz="800" spc="-20" dirty="0" smtClean="0">
                          <a:solidFill>
                            <a:srgbClr val="1D252D"/>
                          </a:solidFill>
                          <a:latin typeface="Santander Text" panose="020B0504020201020104" pitchFamily="34" charset="0"/>
                          <a:cs typeface="Arial" panose="020B0604020202020204" pitchFamily="34" charset="0"/>
                        </a:rPr>
                        <a:t>Retorno últimos 12 meses</a:t>
                      </a:r>
                      <a:endParaRPr lang="es-ES" sz="800" dirty="0">
                        <a:solidFill>
                          <a:schemeClr val="tx1"/>
                        </a:solidFill>
                        <a:latin typeface="Santander Text" panose="020B0504020201020104" pitchFamily="34" charset="0"/>
                      </a:endParaRPr>
                    </a:p>
                  </a:txBody>
                  <a:tcPr marL="0" marR="0" marT="40044" marB="15765"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96"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smtClean="0">
                          <a:ln>
                            <a:noFill/>
                          </a:ln>
                          <a:solidFill>
                            <a:srgbClr val="8AC5D5"/>
                          </a:solidFill>
                          <a:effectLst/>
                          <a:uLnTx/>
                          <a:uFillTx/>
                          <a:latin typeface="Santander Text" panose="020B0504020201020104" pitchFamily="34" charset="0"/>
                          <a:cs typeface="Arial" panose="020B0604020202020204" pitchFamily="34" charset="0"/>
                        </a:rPr>
                        <a:t>166,6%</a:t>
                      </a:r>
                      <a:endParaRPr kumimoji="0" lang="es-ES" sz="800" b="1" i="0" u="none" strike="noStrike" kern="1200" cap="none" spc="0" normalizeH="0" baseline="0" noProof="0" dirty="0">
                        <a:ln>
                          <a:noFill/>
                        </a:ln>
                        <a:solidFill>
                          <a:srgbClr val="8AC5D5"/>
                        </a:solidFill>
                        <a:effectLst/>
                        <a:uLnTx/>
                        <a:uFillTx/>
                        <a:latin typeface="Santander Text" panose="020B0504020201020104" pitchFamily="34" charset="0"/>
                        <a:cs typeface="Arial" panose="020B0604020202020204" pitchFamily="34" charset="0"/>
                      </a:endParaRPr>
                    </a:p>
                  </a:txBody>
                  <a:tcPr marL="0" marR="0" marT="40044" marB="15765"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96"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smtClean="0">
                          <a:ln>
                            <a:noFill/>
                          </a:ln>
                          <a:solidFill>
                            <a:srgbClr val="8AC5D5"/>
                          </a:solidFill>
                          <a:effectLst/>
                          <a:uLnTx/>
                          <a:uFillTx/>
                          <a:latin typeface="Santander Text" panose="020B0504020201020104" pitchFamily="34" charset="0"/>
                          <a:cs typeface="Arial" panose="020B0604020202020204" pitchFamily="34" charset="0"/>
                        </a:rPr>
                        <a:t>58,1%</a:t>
                      </a:r>
                      <a:endParaRPr kumimoji="0" lang="es-ES" sz="800" b="1" i="0" u="none" strike="noStrike" kern="1200" cap="none" spc="0" normalizeH="0" baseline="0" noProof="0" dirty="0">
                        <a:ln>
                          <a:noFill/>
                        </a:ln>
                        <a:solidFill>
                          <a:srgbClr val="8AC5D5"/>
                        </a:solidFill>
                        <a:effectLst/>
                        <a:uLnTx/>
                        <a:uFillTx/>
                        <a:latin typeface="Santander Text" panose="020B0504020201020104" pitchFamily="34" charset="0"/>
                        <a:cs typeface="Arial" panose="020B0604020202020204" pitchFamily="34" charset="0"/>
                      </a:endParaRPr>
                    </a:p>
                  </a:txBody>
                  <a:tcPr marL="0" marR="0" marT="40044" marB="15765"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96"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smtClean="0">
                          <a:ln>
                            <a:noFill/>
                          </a:ln>
                          <a:solidFill>
                            <a:srgbClr val="8AC5D5"/>
                          </a:solidFill>
                          <a:effectLst/>
                          <a:uLnTx/>
                          <a:uFillTx/>
                          <a:latin typeface="Santander Text" panose="020B0504020201020104" pitchFamily="34" charset="0"/>
                          <a:cs typeface="Arial" panose="020B0604020202020204" pitchFamily="34" charset="0"/>
                        </a:rPr>
                        <a:t>114,4%</a:t>
                      </a:r>
                      <a:endParaRPr kumimoji="0" lang="es-ES" sz="800" b="1" i="0" u="none" strike="noStrike" kern="1200" cap="none" spc="0" normalizeH="0" baseline="0" noProof="0" dirty="0">
                        <a:ln>
                          <a:noFill/>
                        </a:ln>
                        <a:solidFill>
                          <a:srgbClr val="8AC5D5"/>
                        </a:solidFill>
                        <a:effectLst/>
                        <a:uLnTx/>
                        <a:uFillTx/>
                        <a:latin typeface="Santander Text" panose="020B0504020201020104" pitchFamily="34" charset="0"/>
                        <a:cs typeface="Arial" panose="020B0604020202020204" pitchFamily="34" charset="0"/>
                      </a:endParaRPr>
                    </a:p>
                  </a:txBody>
                  <a:tcPr marL="0" marR="0" marT="40044" marB="15765"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96"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smtClean="0">
                          <a:ln>
                            <a:noFill/>
                          </a:ln>
                          <a:solidFill>
                            <a:srgbClr val="8AC5D5"/>
                          </a:solidFill>
                          <a:effectLst/>
                          <a:uLnTx/>
                          <a:uFillTx/>
                          <a:latin typeface="Santander Text" panose="020B0504020201020104" pitchFamily="34" charset="0"/>
                          <a:cs typeface="Arial" panose="020B0604020202020204" pitchFamily="34" charset="0"/>
                        </a:rPr>
                        <a:t>51,3%</a:t>
                      </a:r>
                      <a:endParaRPr kumimoji="0" lang="es-ES" sz="800" b="1" i="0" u="none" strike="noStrike" kern="1200" cap="none" spc="0" normalizeH="0" baseline="0" noProof="0" dirty="0">
                        <a:ln>
                          <a:noFill/>
                        </a:ln>
                        <a:solidFill>
                          <a:srgbClr val="8AC5D5"/>
                        </a:solidFill>
                        <a:effectLst/>
                        <a:uLnTx/>
                        <a:uFillTx/>
                        <a:latin typeface="Santander Text" panose="020B0504020201020104" pitchFamily="34" charset="0"/>
                        <a:cs typeface="Arial" panose="020B0604020202020204" pitchFamily="34" charset="0"/>
                      </a:endParaRPr>
                    </a:p>
                  </a:txBody>
                  <a:tcPr marL="0" marR="0" marT="40044" marB="15765"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96"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smtClean="0">
                          <a:ln>
                            <a:noFill/>
                          </a:ln>
                          <a:solidFill>
                            <a:srgbClr val="8AC5D5"/>
                          </a:solidFill>
                          <a:effectLst/>
                          <a:uLnTx/>
                          <a:uFillTx/>
                          <a:latin typeface="Santander Text" panose="020B0504020201020104" pitchFamily="34" charset="0"/>
                          <a:cs typeface="Arial" panose="020B0604020202020204" pitchFamily="34" charset="0"/>
                        </a:rPr>
                        <a:t>44,2%</a:t>
                      </a:r>
                      <a:endParaRPr kumimoji="0" lang="es-ES" sz="800" b="1" i="0" u="none" strike="noStrike" kern="1200" cap="none" spc="0" normalizeH="0" baseline="0" noProof="0" dirty="0">
                        <a:ln>
                          <a:noFill/>
                        </a:ln>
                        <a:solidFill>
                          <a:srgbClr val="8AC5D5"/>
                        </a:solidFill>
                        <a:effectLst/>
                        <a:uLnTx/>
                        <a:uFillTx/>
                        <a:latin typeface="Santander Text" panose="020B0504020201020104" pitchFamily="34" charset="0"/>
                        <a:cs typeface="Arial" panose="020B0604020202020204" pitchFamily="34" charset="0"/>
                      </a:endParaRPr>
                    </a:p>
                  </a:txBody>
                  <a:tcPr marL="0" marR="0" marT="40044" marB="15765"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96"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smtClean="0">
                          <a:ln>
                            <a:noFill/>
                          </a:ln>
                          <a:solidFill>
                            <a:srgbClr val="8AC5D5"/>
                          </a:solidFill>
                          <a:effectLst/>
                          <a:uLnTx/>
                          <a:uFillTx/>
                          <a:latin typeface="Santander Text" panose="020B0504020201020104" pitchFamily="34" charset="0"/>
                          <a:cs typeface="Arial" panose="020B0604020202020204" pitchFamily="34" charset="0"/>
                        </a:rPr>
                        <a:t>43,9%</a:t>
                      </a:r>
                      <a:endParaRPr kumimoji="0" lang="es-ES" sz="800" b="1" i="0" u="none" strike="noStrike" kern="1200" cap="none" spc="0" normalizeH="0" baseline="0" noProof="0" dirty="0">
                        <a:ln>
                          <a:noFill/>
                        </a:ln>
                        <a:solidFill>
                          <a:srgbClr val="8AC5D5"/>
                        </a:solidFill>
                        <a:effectLst/>
                        <a:uLnTx/>
                        <a:uFillTx/>
                        <a:latin typeface="Santander Text" panose="020B0504020201020104" pitchFamily="34" charset="0"/>
                        <a:cs typeface="Arial" panose="020B0604020202020204" pitchFamily="34" charset="0"/>
                      </a:endParaRPr>
                    </a:p>
                  </a:txBody>
                  <a:tcPr marL="0" marR="0" marT="40044" marB="15765"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802157040"/>
                  </a:ext>
                </a:extLst>
              </a:tr>
            </a:tbl>
          </a:graphicData>
        </a:graphic>
      </p:graphicFrame>
      <p:graphicFrame>
        <p:nvGraphicFramePr>
          <p:cNvPr id="36" name="Table 12">
            <a:extLst>
              <a:ext uri="{FF2B5EF4-FFF2-40B4-BE49-F238E27FC236}">
                <a16:creationId xmlns:a16="http://schemas.microsoft.com/office/drawing/2014/main" xmlns="" id="{FA0DEDFD-2EBB-4AA0-B508-AB298806B7B9}"/>
              </a:ext>
            </a:extLst>
          </p:cNvPr>
          <p:cNvGraphicFramePr>
            <a:graphicFrameLocks noGrp="1"/>
          </p:cNvGraphicFramePr>
          <p:nvPr>
            <p:extLst>
              <p:ext uri="{D42A27DB-BD31-4B8C-83A1-F6EECF244321}">
                <p14:modId xmlns:p14="http://schemas.microsoft.com/office/powerpoint/2010/main" val="1949552498"/>
              </p:ext>
            </p:extLst>
          </p:nvPr>
        </p:nvGraphicFramePr>
        <p:xfrm>
          <a:off x="1202626" y="6123245"/>
          <a:ext cx="5250562" cy="828000"/>
        </p:xfrm>
        <a:graphic>
          <a:graphicData uri="http://schemas.openxmlformats.org/drawingml/2006/table">
            <a:tbl>
              <a:tblPr firstRow="1" bandRow="1"/>
              <a:tblGrid>
                <a:gridCol w="1507054">
                  <a:extLst>
                    <a:ext uri="{9D8B030D-6E8A-4147-A177-3AD203B41FA5}">
                      <a16:colId xmlns:a16="http://schemas.microsoft.com/office/drawing/2014/main" xmlns="" val="20002"/>
                    </a:ext>
                  </a:extLst>
                </a:gridCol>
                <a:gridCol w="628105">
                  <a:extLst>
                    <a:ext uri="{9D8B030D-6E8A-4147-A177-3AD203B41FA5}">
                      <a16:colId xmlns:a16="http://schemas.microsoft.com/office/drawing/2014/main" xmlns="" val="20000"/>
                    </a:ext>
                  </a:extLst>
                </a:gridCol>
                <a:gridCol w="535983">
                  <a:extLst>
                    <a:ext uri="{9D8B030D-6E8A-4147-A177-3AD203B41FA5}">
                      <a16:colId xmlns:a16="http://schemas.microsoft.com/office/drawing/2014/main" xmlns="" val="20001"/>
                    </a:ext>
                  </a:extLst>
                </a:gridCol>
                <a:gridCol w="619731">
                  <a:extLst>
                    <a:ext uri="{9D8B030D-6E8A-4147-A177-3AD203B41FA5}">
                      <a16:colId xmlns:a16="http://schemas.microsoft.com/office/drawing/2014/main" xmlns="" val="20003"/>
                    </a:ext>
                  </a:extLst>
                </a:gridCol>
                <a:gridCol w="669979">
                  <a:extLst>
                    <a:ext uri="{9D8B030D-6E8A-4147-A177-3AD203B41FA5}">
                      <a16:colId xmlns:a16="http://schemas.microsoft.com/office/drawing/2014/main" xmlns="" val="20004"/>
                    </a:ext>
                  </a:extLst>
                </a:gridCol>
                <a:gridCol w="703478">
                  <a:extLst>
                    <a:ext uri="{9D8B030D-6E8A-4147-A177-3AD203B41FA5}">
                      <a16:colId xmlns:a16="http://schemas.microsoft.com/office/drawing/2014/main" xmlns="" val="20005"/>
                    </a:ext>
                  </a:extLst>
                </a:gridCol>
                <a:gridCol w="586232">
                  <a:extLst>
                    <a:ext uri="{9D8B030D-6E8A-4147-A177-3AD203B41FA5}">
                      <a16:colId xmlns:a16="http://schemas.microsoft.com/office/drawing/2014/main" xmlns="" val="20006"/>
                    </a:ext>
                  </a:extLst>
                </a:gridCol>
              </a:tblGrid>
              <a:tr h="354358">
                <a:tc>
                  <a:txBody>
                    <a:bodyPr/>
                    <a:lstStyle/>
                    <a:p>
                      <a:pPr>
                        <a:lnSpc>
                          <a:spcPct val="80000"/>
                        </a:lnSpc>
                        <a:defRPr/>
                      </a:pPr>
                      <a:endParaRPr lang="es-ES" sz="900" b="0" dirty="0">
                        <a:latin typeface="Santander Headline" panose="020B0504020201020104" pitchFamily="34" charset="0"/>
                        <a:cs typeface="Arial" panose="020B0604020202020204" pitchFamily="34" charset="0"/>
                      </a:endParaRPr>
                    </a:p>
                  </a:txBody>
                  <a:tcPr marL="0" marR="0" anchor="b">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51AF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defRPr/>
                      </a:pPr>
                      <a:r>
                        <a:rPr lang="es-ES" sz="900" b="0" dirty="0" smtClean="0">
                          <a:latin typeface="Santander Headline Bold" panose="020B0804020201020104" pitchFamily="34" charset="0"/>
                          <a:cs typeface="Arial" panose="020B0604020202020204" pitchFamily="34" charset="0"/>
                        </a:rPr>
                        <a:t>Transición</a:t>
                      </a:r>
                    </a:p>
                    <a:p>
                      <a:pPr>
                        <a:lnSpc>
                          <a:spcPct val="80000"/>
                        </a:lnSpc>
                        <a:defRPr/>
                      </a:pPr>
                      <a:r>
                        <a:rPr lang="es-ES" sz="900" b="0" dirty="0" smtClean="0">
                          <a:latin typeface="Santander Headline Bold" panose="020B0804020201020104" pitchFamily="34" charset="0"/>
                          <a:cs typeface="Arial" panose="020B0604020202020204" pitchFamily="34" charset="0"/>
                        </a:rPr>
                        <a:t>Energética</a:t>
                      </a:r>
                      <a:endParaRPr lang="es-ES" sz="900" b="0" dirty="0">
                        <a:latin typeface="Santander Headline Bold" panose="020B0804020201020104" pitchFamily="34" charset="0"/>
                        <a:cs typeface="Arial" panose="020B0604020202020204" pitchFamily="34" charset="0"/>
                      </a:endParaRPr>
                    </a:p>
                  </a:txBody>
                  <a:tcPr marL="0" marR="0" anchor="b">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ap="flat" cmpd="sng" algn="ctr">
                      <a:solidFill>
                        <a:srgbClr val="51AF7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l" defTabSz="685796" rtl="0" eaLnBrk="1" latinLnBrk="0" hangingPunct="1">
                        <a:lnSpc>
                          <a:spcPct val="80000"/>
                        </a:lnSpc>
                        <a:defRPr/>
                      </a:pPr>
                      <a:r>
                        <a:rPr lang="es-ES" sz="900" b="0" kern="1200" dirty="0" smtClean="0">
                          <a:solidFill>
                            <a:schemeClr val="tx1"/>
                          </a:solidFill>
                          <a:latin typeface="Santander Headline Bold" panose="020B0804020201020104" pitchFamily="34" charset="0"/>
                          <a:ea typeface="+mn-ea"/>
                          <a:cs typeface="Arial" panose="020B0604020202020204" pitchFamily="34" charset="0"/>
                        </a:rPr>
                        <a:t>Acción</a:t>
                      </a:r>
                      <a:r>
                        <a:rPr lang="es-ES" sz="900" b="0" kern="1200" baseline="0" dirty="0" smtClean="0">
                          <a:solidFill>
                            <a:schemeClr val="tx1"/>
                          </a:solidFill>
                          <a:latin typeface="Santander Headline Bold" panose="020B0804020201020104" pitchFamily="34" charset="0"/>
                          <a:ea typeface="+mn-ea"/>
                          <a:cs typeface="Arial" panose="020B0604020202020204" pitchFamily="34" charset="0"/>
                        </a:rPr>
                        <a:t> Climática</a:t>
                      </a:r>
                      <a:endParaRPr lang="es-ES" sz="900" b="0" kern="1200" dirty="0">
                        <a:solidFill>
                          <a:schemeClr val="tx1"/>
                        </a:solidFill>
                        <a:latin typeface="Santander Headline Bold" panose="020B0804020201020104" pitchFamily="34" charset="0"/>
                        <a:ea typeface="+mn-ea"/>
                        <a:cs typeface="Arial" panose="020B0604020202020204" pitchFamily="34" charset="0"/>
                      </a:endParaRPr>
                    </a:p>
                  </a:txBody>
                  <a:tcPr marL="0" marR="0" anchor="b">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51AF7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685796" rtl="0" eaLnBrk="1" fontAlgn="auto" latinLnBrk="0" hangingPunct="1">
                        <a:lnSpc>
                          <a:spcPct val="80000"/>
                        </a:lnSpc>
                        <a:spcBef>
                          <a:spcPts val="0"/>
                        </a:spcBef>
                        <a:spcAft>
                          <a:spcPts val="0"/>
                        </a:spcAft>
                        <a:buClrTx/>
                        <a:buSzTx/>
                        <a:buFontTx/>
                        <a:buNone/>
                        <a:tabLst/>
                        <a:defRPr/>
                      </a:pPr>
                      <a:r>
                        <a:rPr lang="es-ES" sz="900" b="0" kern="1200" dirty="0" smtClean="0">
                          <a:solidFill>
                            <a:schemeClr val="tx1"/>
                          </a:solidFill>
                          <a:latin typeface="Santander Headline Bold" panose="020B0804020201020104" pitchFamily="34" charset="0"/>
                          <a:ea typeface="+mn-ea"/>
                          <a:cs typeface="Arial" panose="020B0604020202020204" pitchFamily="34" charset="0"/>
                        </a:rPr>
                        <a:t>Materiales</a:t>
                      </a:r>
                    </a:p>
                    <a:p>
                      <a:pPr marL="0" marR="0" lvl="0" indent="0" algn="l" defTabSz="685796" rtl="0" eaLnBrk="1" fontAlgn="auto" latinLnBrk="0" hangingPunct="1">
                        <a:lnSpc>
                          <a:spcPct val="80000"/>
                        </a:lnSpc>
                        <a:spcBef>
                          <a:spcPts val="0"/>
                        </a:spcBef>
                        <a:spcAft>
                          <a:spcPts val="0"/>
                        </a:spcAft>
                        <a:buClrTx/>
                        <a:buSzTx/>
                        <a:buFontTx/>
                        <a:buNone/>
                        <a:tabLst/>
                        <a:defRPr/>
                      </a:pPr>
                      <a:r>
                        <a:rPr lang="es-ES" sz="900" b="0" kern="1200" dirty="0" smtClean="0">
                          <a:solidFill>
                            <a:schemeClr val="tx1"/>
                          </a:solidFill>
                          <a:latin typeface="Santander Headline Bold" panose="020B0804020201020104" pitchFamily="34" charset="0"/>
                          <a:ea typeface="+mn-ea"/>
                          <a:cs typeface="Arial" panose="020B0604020202020204" pitchFamily="34" charset="0"/>
                        </a:rPr>
                        <a:t>Escasos</a:t>
                      </a:r>
                      <a:endParaRPr lang="es-ES" sz="900" b="0" kern="1200" dirty="0">
                        <a:solidFill>
                          <a:schemeClr val="tx1"/>
                        </a:solidFill>
                        <a:latin typeface="Santander Headline Bold" panose="020B0804020201020104" pitchFamily="34" charset="0"/>
                        <a:ea typeface="+mn-ea"/>
                        <a:cs typeface="Arial" panose="020B0604020202020204" pitchFamily="34" charset="0"/>
                      </a:endParaRPr>
                    </a:p>
                  </a:txBody>
                  <a:tcPr marL="0" marR="0" anchor="b">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51AF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685796" rtl="0" eaLnBrk="1" latinLnBrk="0" hangingPunct="1">
                        <a:lnSpc>
                          <a:spcPct val="80000"/>
                        </a:lnSpc>
                        <a:defRPr/>
                      </a:pPr>
                      <a:r>
                        <a:rPr lang="es-ES" sz="900" b="0" kern="1200" dirty="0" smtClean="0">
                          <a:solidFill>
                            <a:schemeClr val="tx1"/>
                          </a:solidFill>
                          <a:latin typeface="Santander Headline Bold" panose="020B0804020201020104" pitchFamily="34" charset="0"/>
                          <a:ea typeface="+mn-ea"/>
                          <a:cs typeface="Arial" panose="020B0604020202020204" pitchFamily="34" charset="0"/>
                        </a:rPr>
                        <a:t>Economía</a:t>
                      </a:r>
                    </a:p>
                    <a:p>
                      <a:pPr marL="0" algn="l" defTabSz="685796" rtl="0" eaLnBrk="1" latinLnBrk="0" hangingPunct="1">
                        <a:lnSpc>
                          <a:spcPct val="80000"/>
                        </a:lnSpc>
                        <a:defRPr/>
                      </a:pPr>
                      <a:r>
                        <a:rPr lang="es-ES" sz="900" b="0" kern="1200" dirty="0" smtClean="0">
                          <a:solidFill>
                            <a:schemeClr val="tx1"/>
                          </a:solidFill>
                          <a:latin typeface="Santander Headline Bold" panose="020B0804020201020104" pitchFamily="34" charset="0"/>
                          <a:ea typeface="+mn-ea"/>
                          <a:cs typeface="Arial" panose="020B0604020202020204" pitchFamily="34" charset="0"/>
                        </a:rPr>
                        <a:t>Circular</a:t>
                      </a:r>
                      <a:endParaRPr lang="en-GB" sz="900" b="0" kern="1200" dirty="0">
                        <a:solidFill>
                          <a:schemeClr val="tx1"/>
                        </a:solidFill>
                        <a:latin typeface="Santander Headline Bold" panose="020B0804020201020104" pitchFamily="34" charset="0"/>
                        <a:ea typeface="+mn-ea"/>
                        <a:cs typeface="Arial" panose="020B0604020202020204" pitchFamily="34" charset="0"/>
                      </a:endParaRPr>
                    </a:p>
                  </a:txBody>
                  <a:tcPr marL="0" marR="0" anchor="b">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51AF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defRPr/>
                      </a:pPr>
                      <a:r>
                        <a:rPr lang="es-ES" sz="900" b="0" dirty="0">
                          <a:latin typeface="Santander Headline Bold" panose="020B0804020201020104" pitchFamily="34" charset="0"/>
                          <a:cs typeface="Arial" panose="020B0604020202020204" pitchFamily="34" charset="0"/>
                        </a:rPr>
                        <a:t>Smart</a:t>
                      </a:r>
                      <a:br>
                        <a:rPr lang="es-ES" sz="900" b="0" dirty="0">
                          <a:latin typeface="Santander Headline Bold" panose="020B0804020201020104" pitchFamily="34" charset="0"/>
                          <a:cs typeface="Arial" panose="020B0604020202020204" pitchFamily="34" charset="0"/>
                        </a:rPr>
                      </a:br>
                      <a:r>
                        <a:rPr lang="es-ES" sz="900" b="0" dirty="0" err="1">
                          <a:latin typeface="Santander Headline Bold" panose="020B0804020201020104" pitchFamily="34" charset="0"/>
                          <a:cs typeface="Arial" panose="020B0604020202020204" pitchFamily="34" charset="0"/>
                        </a:rPr>
                        <a:t>Materials</a:t>
                      </a:r>
                      <a:endParaRPr lang="es-ES" sz="900" b="0" dirty="0">
                        <a:latin typeface="Santander Headline Bold" panose="020B0804020201020104" pitchFamily="34" charset="0"/>
                        <a:cs typeface="Arial" panose="020B0604020202020204" pitchFamily="34" charset="0"/>
                      </a:endParaRPr>
                    </a:p>
                  </a:txBody>
                  <a:tcPr marL="0" marR="0" anchor="b">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51AF7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defRPr/>
                      </a:pPr>
                      <a:r>
                        <a:rPr lang="es-ES" sz="900" b="0" dirty="0" smtClean="0">
                          <a:latin typeface="Santander Headline Bold" panose="020B0804020201020104" pitchFamily="34" charset="0"/>
                          <a:cs typeface="Arial" panose="020B0604020202020204" pitchFamily="34" charset="0"/>
                        </a:rPr>
                        <a:t>Futuro del Transporte</a:t>
                      </a:r>
                      <a:endParaRPr lang="es-ES" sz="900" b="0" dirty="0">
                        <a:latin typeface="Santander Headline Bold" panose="020B0804020201020104" pitchFamily="34" charset="0"/>
                        <a:cs typeface="Arial" panose="020B0604020202020204" pitchFamily="34" charset="0"/>
                      </a:endParaRPr>
                    </a:p>
                  </a:txBody>
                  <a:tcPr marL="0" marR="0" anchor="b">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51AF7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45758">
                <a:tc>
                  <a:txBody>
                    <a:bodyPr/>
                    <a:lstStyle/>
                    <a:p>
                      <a:pPr marL="12700" marR="5080">
                        <a:lnSpc>
                          <a:spcPct val="100000"/>
                        </a:lnSpc>
                        <a:spcBef>
                          <a:spcPts val="540"/>
                        </a:spcBef>
                      </a:pPr>
                      <a:r>
                        <a:rPr lang="es-ES" sz="800" spc="-20" dirty="0" smtClean="0">
                          <a:solidFill>
                            <a:srgbClr val="1D252D"/>
                          </a:solidFill>
                          <a:latin typeface="Santander Text" panose="020B0504020201020104" pitchFamily="34" charset="0"/>
                          <a:cs typeface="Arial" panose="020B0604020202020204" pitchFamily="34" charset="0"/>
                        </a:rPr>
                        <a:t>Retorno mensual (</a:t>
                      </a:r>
                      <a:r>
                        <a:rPr lang="es-ES" sz="800" spc="-20" noProof="0" dirty="0" smtClean="0">
                          <a:solidFill>
                            <a:srgbClr val="1D252D"/>
                          </a:solidFill>
                          <a:latin typeface="Santander Text" panose="020B0504020201020104" pitchFamily="34" charset="0"/>
                          <a:cs typeface="Arial" panose="020B0604020202020204" pitchFamily="34" charset="0"/>
                        </a:rPr>
                        <a:t>Febrero </a:t>
                      </a:r>
                      <a:r>
                        <a:rPr lang="es-ES" sz="800" spc="-20" dirty="0" smtClean="0">
                          <a:solidFill>
                            <a:srgbClr val="1D252D"/>
                          </a:solidFill>
                          <a:latin typeface="Santander Text" panose="020B0504020201020104" pitchFamily="34" charset="0"/>
                          <a:cs typeface="Arial" panose="020B0604020202020204" pitchFamily="34" charset="0"/>
                        </a:rPr>
                        <a:t>2021)</a:t>
                      </a:r>
                      <a:endParaRPr lang="es-ES" sz="800" spc="-20" dirty="0">
                        <a:solidFill>
                          <a:srgbClr val="1D252D"/>
                        </a:solidFill>
                        <a:latin typeface="Santander Text" panose="020B0504020201020104" pitchFamily="34" charset="0"/>
                        <a:cs typeface="Arial" panose="020B0604020202020204" pitchFamily="34" charset="0"/>
                      </a:endParaRPr>
                    </a:p>
                  </a:txBody>
                  <a:tcPr marL="0" marR="0" marB="18000" anchor="ctr">
                    <a:lnL w="12700" cmpd="sng">
                      <a:solidFill>
                        <a:sysClr val="window" lastClr="FFFFFF"/>
                      </a:solidFill>
                    </a:lnL>
                    <a:lnR w="12700" cmpd="sng">
                      <a:solidFill>
                        <a:sysClr val="window" lastClr="FFFFFF"/>
                      </a:solidFill>
                    </a:lnR>
                    <a:lnT w="12700" cap="flat" cmpd="sng" algn="ctr">
                      <a:solidFill>
                        <a:srgbClr val="51AF7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dirty="0" smtClean="0">
                          <a:ln>
                            <a:noFill/>
                          </a:ln>
                          <a:solidFill>
                            <a:srgbClr val="51AF72"/>
                          </a:solidFill>
                          <a:effectLst/>
                          <a:uLnTx/>
                          <a:uFillTx/>
                          <a:latin typeface="Santander Text" panose="020B0504020201020104" pitchFamily="34" charset="0"/>
                          <a:cs typeface="Arial" panose="020B0604020202020204" pitchFamily="34" charset="0"/>
                        </a:rPr>
                        <a:t>-2,5% </a:t>
                      </a:r>
                      <a:endParaRPr kumimoji="0" lang="es-ES" sz="900" b="1" i="0" u="none" strike="noStrike" kern="1200" cap="none" spc="0" normalizeH="0" baseline="0" noProof="0" dirty="0">
                        <a:ln>
                          <a:noFill/>
                        </a:ln>
                        <a:solidFill>
                          <a:srgbClr val="51AF72"/>
                        </a:solidFill>
                        <a:effectLst/>
                        <a:uLnTx/>
                        <a:uFillTx/>
                        <a:latin typeface="Santander Text" panose="020B0504020201020104" pitchFamily="34" charset="0"/>
                        <a:cs typeface="Arial" panose="020B0604020202020204" pitchFamily="34" charset="0"/>
                      </a:endParaRPr>
                    </a:p>
                  </a:txBody>
                  <a:tcPr marL="0" marR="0" marB="18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51AF7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dirty="0" smtClean="0">
                          <a:ln>
                            <a:noFill/>
                          </a:ln>
                          <a:solidFill>
                            <a:srgbClr val="51AF72"/>
                          </a:solidFill>
                          <a:effectLst/>
                          <a:uLnTx/>
                          <a:uFillTx/>
                          <a:latin typeface="Santander Text" panose="020B0504020201020104" pitchFamily="34" charset="0"/>
                          <a:cs typeface="Arial" panose="020B0604020202020204" pitchFamily="34" charset="0"/>
                        </a:rPr>
                        <a:t>1,5% </a:t>
                      </a:r>
                      <a:endParaRPr kumimoji="0" lang="es-ES" sz="900" b="1" i="0" u="none" strike="noStrike" kern="1200" cap="none" spc="0" normalizeH="0" baseline="0" noProof="0" dirty="0">
                        <a:ln>
                          <a:noFill/>
                        </a:ln>
                        <a:solidFill>
                          <a:srgbClr val="51AF72"/>
                        </a:solidFill>
                        <a:effectLst/>
                        <a:uLnTx/>
                        <a:uFillTx/>
                        <a:latin typeface="Santander Text" panose="020B0504020201020104" pitchFamily="34" charset="0"/>
                        <a:cs typeface="Arial" panose="020B0604020202020204" pitchFamily="34" charset="0"/>
                      </a:endParaRPr>
                    </a:p>
                  </a:txBody>
                  <a:tcPr marL="0" marR="0" marB="18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rgbClr val="51AF7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dirty="0" smtClean="0">
                          <a:ln>
                            <a:noFill/>
                          </a:ln>
                          <a:solidFill>
                            <a:srgbClr val="51AF72"/>
                          </a:solidFill>
                          <a:effectLst/>
                          <a:uLnTx/>
                          <a:uFillTx/>
                          <a:latin typeface="Santander Text" panose="020B0504020201020104" pitchFamily="34" charset="0"/>
                          <a:cs typeface="Arial" panose="020B0604020202020204" pitchFamily="34" charset="0"/>
                        </a:rPr>
                        <a:t>2,1% </a:t>
                      </a:r>
                      <a:endParaRPr kumimoji="0" lang="es-ES" sz="900" b="1" i="0" u="none" strike="noStrike" kern="1200" cap="none" spc="0" normalizeH="0" baseline="0" noProof="0" dirty="0">
                        <a:ln>
                          <a:noFill/>
                        </a:ln>
                        <a:solidFill>
                          <a:srgbClr val="51AF72"/>
                        </a:solidFill>
                        <a:effectLst/>
                        <a:uLnTx/>
                        <a:uFillTx/>
                        <a:latin typeface="Santander Text" panose="020B0504020201020104" pitchFamily="34" charset="0"/>
                        <a:cs typeface="Arial" panose="020B0604020202020204" pitchFamily="34" charset="0"/>
                      </a:endParaRPr>
                    </a:p>
                  </a:txBody>
                  <a:tcPr marL="0" marR="0" marB="18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51AF7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dirty="0" smtClean="0">
                          <a:ln>
                            <a:noFill/>
                          </a:ln>
                          <a:solidFill>
                            <a:srgbClr val="51AF72"/>
                          </a:solidFill>
                          <a:effectLst/>
                          <a:uLnTx/>
                          <a:uFillTx/>
                          <a:latin typeface="Santander Text" panose="020B0504020201020104" pitchFamily="34" charset="0"/>
                          <a:cs typeface="Arial" panose="020B0604020202020204" pitchFamily="34" charset="0"/>
                        </a:rPr>
                        <a:t>2,9% </a:t>
                      </a:r>
                      <a:endParaRPr kumimoji="0" lang="es-ES" sz="900" b="1" i="0" u="none" strike="noStrike" kern="1200" cap="none" spc="0" normalizeH="0" baseline="0" noProof="0" dirty="0">
                        <a:ln>
                          <a:noFill/>
                        </a:ln>
                        <a:solidFill>
                          <a:srgbClr val="51AF72"/>
                        </a:solidFill>
                        <a:effectLst/>
                        <a:uLnTx/>
                        <a:uFillTx/>
                        <a:latin typeface="Santander Text" panose="020B0504020201020104" pitchFamily="34" charset="0"/>
                        <a:cs typeface="Arial" panose="020B0604020202020204" pitchFamily="34" charset="0"/>
                      </a:endParaRPr>
                    </a:p>
                  </a:txBody>
                  <a:tcPr marL="0" marR="0" marB="18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51AF7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dirty="0" smtClean="0">
                          <a:ln>
                            <a:noFill/>
                          </a:ln>
                          <a:solidFill>
                            <a:srgbClr val="51AF72"/>
                          </a:solidFill>
                          <a:effectLst/>
                          <a:uLnTx/>
                          <a:uFillTx/>
                          <a:latin typeface="Santander Text" panose="020B0504020201020104" pitchFamily="34" charset="0"/>
                          <a:cs typeface="Arial" panose="020B0604020202020204" pitchFamily="34" charset="0"/>
                        </a:rPr>
                        <a:t>2,4% </a:t>
                      </a:r>
                      <a:endParaRPr kumimoji="0" lang="es-ES" sz="900" b="1" i="0" u="none" strike="noStrike" kern="1200" cap="none" spc="0" normalizeH="0" baseline="0" noProof="0" dirty="0">
                        <a:ln>
                          <a:noFill/>
                        </a:ln>
                        <a:solidFill>
                          <a:srgbClr val="51AF72"/>
                        </a:solidFill>
                        <a:effectLst/>
                        <a:uLnTx/>
                        <a:uFillTx/>
                        <a:latin typeface="Santander Text" panose="020B0504020201020104" pitchFamily="34" charset="0"/>
                        <a:cs typeface="Arial" panose="020B0604020202020204" pitchFamily="34" charset="0"/>
                      </a:endParaRPr>
                    </a:p>
                  </a:txBody>
                  <a:tcPr marL="0" marR="0" marB="18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51AF7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dirty="0" smtClean="0">
                          <a:ln>
                            <a:noFill/>
                          </a:ln>
                          <a:solidFill>
                            <a:srgbClr val="51AF72"/>
                          </a:solidFill>
                          <a:effectLst/>
                          <a:uLnTx/>
                          <a:uFillTx/>
                          <a:latin typeface="Santander Text" panose="020B0504020201020104" pitchFamily="34" charset="0"/>
                          <a:cs typeface="Arial" panose="020B0604020202020204" pitchFamily="34" charset="0"/>
                        </a:rPr>
                        <a:t>2,0% </a:t>
                      </a:r>
                      <a:endParaRPr kumimoji="0" lang="es-ES" sz="900" b="1" i="0" u="none" strike="noStrike" kern="1200" cap="none" spc="0" normalizeH="0" baseline="0" noProof="0" dirty="0">
                        <a:ln>
                          <a:noFill/>
                        </a:ln>
                        <a:solidFill>
                          <a:srgbClr val="51AF72"/>
                        </a:solidFill>
                        <a:effectLst/>
                        <a:uLnTx/>
                        <a:uFillTx/>
                        <a:latin typeface="Santander Text" panose="020B0504020201020104" pitchFamily="34" charset="0"/>
                        <a:cs typeface="Arial" panose="020B0604020202020204" pitchFamily="34" charset="0"/>
                      </a:endParaRPr>
                    </a:p>
                  </a:txBody>
                  <a:tcPr marL="0" marR="0" marB="18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51AF7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27884">
                <a:tc>
                  <a:txBody>
                    <a:bodyPr/>
                    <a:lstStyle/>
                    <a:p>
                      <a:pPr marL="0" marR="0" lvl="0" indent="0" algn="l" defTabSz="685796" rtl="0" eaLnBrk="1" fontAlgn="auto" latinLnBrk="0" hangingPunct="1">
                        <a:lnSpc>
                          <a:spcPct val="100000"/>
                        </a:lnSpc>
                        <a:spcBef>
                          <a:spcPts val="0"/>
                        </a:spcBef>
                        <a:spcAft>
                          <a:spcPts val="0"/>
                        </a:spcAft>
                        <a:buClrTx/>
                        <a:buSzTx/>
                        <a:buFontTx/>
                        <a:buNone/>
                        <a:tabLst/>
                        <a:defRPr/>
                      </a:pPr>
                      <a:r>
                        <a:rPr lang="es-ES" sz="800" spc="-20" dirty="0" smtClean="0">
                          <a:solidFill>
                            <a:srgbClr val="1D252D"/>
                          </a:solidFill>
                          <a:latin typeface="Santander Text" panose="020B0504020201020104" pitchFamily="34" charset="0"/>
                          <a:cs typeface="Arial" panose="020B0604020202020204" pitchFamily="34" charset="0"/>
                        </a:rPr>
                        <a:t>Retorno últimos 12 meses</a:t>
                      </a:r>
                      <a:endParaRPr lang="en-GB" sz="800" dirty="0">
                        <a:solidFill>
                          <a:schemeClr val="tx1"/>
                        </a:solidFill>
                        <a:latin typeface="Santander Text" panose="020B0504020201020104" pitchFamily="34" charset="0"/>
                      </a:endParaRPr>
                    </a:p>
                  </a:txBody>
                  <a:tcPr marL="0" marR="0" marB="18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96" rtl="0" eaLnBrk="1"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dirty="0" smtClean="0">
                          <a:ln>
                            <a:noFill/>
                          </a:ln>
                          <a:solidFill>
                            <a:srgbClr val="51AF72"/>
                          </a:solidFill>
                          <a:effectLst/>
                          <a:uLnTx/>
                          <a:uFillTx/>
                          <a:latin typeface="Santander Text" panose="020B0504020201020104" pitchFamily="34" charset="0"/>
                          <a:cs typeface="Arial" panose="020B0604020202020204" pitchFamily="34" charset="0"/>
                        </a:rPr>
                        <a:t>204,3%</a:t>
                      </a:r>
                      <a:endParaRPr kumimoji="0" lang="es-ES" sz="900" b="1" i="0" u="none" strike="noStrike" kern="1200" cap="none" spc="0" normalizeH="0" baseline="0" noProof="0" dirty="0">
                        <a:ln>
                          <a:noFill/>
                        </a:ln>
                        <a:solidFill>
                          <a:srgbClr val="51AF72"/>
                        </a:solidFill>
                        <a:effectLst/>
                        <a:uLnTx/>
                        <a:uFillTx/>
                        <a:latin typeface="Santander Text" panose="020B0504020201020104" pitchFamily="34" charset="0"/>
                        <a:cs typeface="Arial" panose="020B0604020202020204" pitchFamily="34" charset="0"/>
                      </a:endParaRPr>
                    </a:p>
                  </a:txBody>
                  <a:tcPr marL="0" marR="0" marB="18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96" rtl="0" eaLnBrk="1"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dirty="0" smtClean="0">
                          <a:ln>
                            <a:noFill/>
                          </a:ln>
                          <a:solidFill>
                            <a:srgbClr val="51AF72"/>
                          </a:solidFill>
                          <a:effectLst/>
                          <a:uLnTx/>
                          <a:uFillTx/>
                          <a:latin typeface="Santander Text" panose="020B0504020201020104" pitchFamily="34" charset="0"/>
                          <a:cs typeface="Arial" panose="020B0604020202020204" pitchFamily="34" charset="0"/>
                        </a:rPr>
                        <a:t>40,2%</a:t>
                      </a:r>
                      <a:endParaRPr kumimoji="0" lang="es-ES" sz="900" b="1" i="0" u="none" strike="noStrike" kern="1200" cap="none" spc="0" normalizeH="0" baseline="0" noProof="0" dirty="0">
                        <a:ln>
                          <a:noFill/>
                        </a:ln>
                        <a:solidFill>
                          <a:srgbClr val="51AF72"/>
                        </a:solidFill>
                        <a:effectLst/>
                        <a:uLnTx/>
                        <a:uFillTx/>
                        <a:latin typeface="Santander Text" panose="020B0504020201020104" pitchFamily="34" charset="0"/>
                        <a:cs typeface="Arial" panose="020B0604020202020204" pitchFamily="34" charset="0"/>
                      </a:endParaRPr>
                    </a:p>
                  </a:txBody>
                  <a:tcPr marL="0" marR="0" marB="18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96" rtl="0" eaLnBrk="1"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dirty="0" smtClean="0">
                          <a:ln>
                            <a:noFill/>
                          </a:ln>
                          <a:solidFill>
                            <a:srgbClr val="51AF72"/>
                          </a:solidFill>
                          <a:effectLst/>
                          <a:uLnTx/>
                          <a:uFillTx/>
                          <a:latin typeface="Santander Text" panose="020B0504020201020104" pitchFamily="34" charset="0"/>
                          <a:cs typeface="Arial" panose="020B0604020202020204" pitchFamily="34" charset="0"/>
                        </a:rPr>
                        <a:t>27,3%</a:t>
                      </a:r>
                      <a:endParaRPr kumimoji="0" lang="es-ES" sz="900" b="1" i="0" u="none" strike="noStrike" kern="1200" cap="none" spc="0" normalizeH="0" baseline="0" noProof="0" dirty="0">
                        <a:ln>
                          <a:noFill/>
                        </a:ln>
                        <a:solidFill>
                          <a:srgbClr val="51AF72"/>
                        </a:solidFill>
                        <a:effectLst/>
                        <a:uLnTx/>
                        <a:uFillTx/>
                        <a:latin typeface="Santander Text" panose="020B0504020201020104" pitchFamily="34" charset="0"/>
                        <a:cs typeface="Arial" panose="020B0604020202020204" pitchFamily="34" charset="0"/>
                      </a:endParaRPr>
                    </a:p>
                  </a:txBody>
                  <a:tcPr marL="0" marR="0" marB="18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96" rtl="0" eaLnBrk="1"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dirty="0" smtClean="0">
                          <a:ln>
                            <a:noFill/>
                          </a:ln>
                          <a:solidFill>
                            <a:srgbClr val="51AF72"/>
                          </a:solidFill>
                          <a:effectLst/>
                          <a:uLnTx/>
                          <a:uFillTx/>
                          <a:latin typeface="Santander Text" panose="020B0504020201020104" pitchFamily="34" charset="0"/>
                          <a:cs typeface="Arial" panose="020B0604020202020204" pitchFamily="34" charset="0"/>
                        </a:rPr>
                        <a:t>28,4%</a:t>
                      </a:r>
                      <a:endParaRPr kumimoji="0" lang="es-ES" sz="900" b="1" i="0" u="none" strike="noStrike" kern="1200" cap="none" spc="0" normalizeH="0" baseline="0" noProof="0" dirty="0">
                        <a:ln>
                          <a:noFill/>
                        </a:ln>
                        <a:solidFill>
                          <a:srgbClr val="51AF72"/>
                        </a:solidFill>
                        <a:effectLst/>
                        <a:uLnTx/>
                        <a:uFillTx/>
                        <a:latin typeface="Santander Text" panose="020B0504020201020104" pitchFamily="34" charset="0"/>
                        <a:cs typeface="Arial" panose="020B0604020202020204" pitchFamily="34" charset="0"/>
                      </a:endParaRPr>
                    </a:p>
                  </a:txBody>
                  <a:tcPr marL="0" marR="0" marB="18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96" rtl="0" eaLnBrk="1"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dirty="0" smtClean="0">
                          <a:ln>
                            <a:noFill/>
                          </a:ln>
                          <a:solidFill>
                            <a:srgbClr val="51AF72"/>
                          </a:solidFill>
                          <a:effectLst/>
                          <a:uLnTx/>
                          <a:uFillTx/>
                          <a:latin typeface="Santander Text" panose="020B0504020201020104" pitchFamily="34" charset="0"/>
                          <a:cs typeface="Arial" panose="020B0604020202020204" pitchFamily="34" charset="0"/>
                        </a:rPr>
                        <a:t>46,4%</a:t>
                      </a:r>
                      <a:endParaRPr kumimoji="0" lang="es-ES" sz="900" b="1" i="0" u="none" strike="noStrike" kern="1200" cap="none" spc="0" normalizeH="0" baseline="0" noProof="0" dirty="0">
                        <a:ln>
                          <a:noFill/>
                        </a:ln>
                        <a:solidFill>
                          <a:srgbClr val="51AF72"/>
                        </a:solidFill>
                        <a:effectLst/>
                        <a:uLnTx/>
                        <a:uFillTx/>
                        <a:latin typeface="Santander Text" panose="020B0504020201020104" pitchFamily="34" charset="0"/>
                        <a:cs typeface="Arial" panose="020B0604020202020204" pitchFamily="34" charset="0"/>
                      </a:endParaRPr>
                    </a:p>
                  </a:txBody>
                  <a:tcPr marL="0" marR="0" marB="18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96" rtl="0" eaLnBrk="1"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dirty="0" smtClean="0">
                          <a:ln>
                            <a:noFill/>
                          </a:ln>
                          <a:solidFill>
                            <a:srgbClr val="51AF72"/>
                          </a:solidFill>
                          <a:effectLst/>
                          <a:uLnTx/>
                          <a:uFillTx/>
                          <a:latin typeface="Santander Text" panose="020B0504020201020104" pitchFamily="34" charset="0"/>
                          <a:cs typeface="Arial" panose="020B0604020202020204" pitchFamily="34" charset="0"/>
                        </a:rPr>
                        <a:t>19,0%</a:t>
                      </a:r>
                      <a:endParaRPr kumimoji="0" lang="es-ES" sz="900" b="1" i="0" u="none" strike="noStrike" kern="1200" cap="none" spc="0" normalizeH="0" baseline="0" noProof="0" dirty="0">
                        <a:ln>
                          <a:noFill/>
                        </a:ln>
                        <a:solidFill>
                          <a:srgbClr val="51AF72"/>
                        </a:solidFill>
                        <a:effectLst/>
                        <a:uLnTx/>
                        <a:uFillTx/>
                        <a:latin typeface="Santander Text" panose="020B0504020201020104" pitchFamily="34" charset="0"/>
                        <a:cs typeface="Arial" panose="020B0604020202020204" pitchFamily="34" charset="0"/>
                      </a:endParaRPr>
                    </a:p>
                  </a:txBody>
                  <a:tcPr marL="0" marR="0" marB="18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802157040"/>
                  </a:ext>
                </a:extLst>
              </a:tr>
            </a:tbl>
          </a:graphicData>
        </a:graphic>
      </p:graphicFrame>
    </p:spTree>
    <p:extLst>
      <p:ext uri="{BB962C8B-B14F-4D97-AF65-F5344CB8AC3E}">
        <p14:creationId xmlns:p14="http://schemas.microsoft.com/office/powerpoint/2010/main" val="2231694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viso Legal…">
            <a:extLst>
              <a:ext uri="{FF2B5EF4-FFF2-40B4-BE49-F238E27FC236}">
                <a16:creationId xmlns:a16="http://schemas.microsoft.com/office/drawing/2014/main" xmlns="" id="{1556DBF7-6D67-473E-A331-65024AE7559B}"/>
              </a:ext>
            </a:extLst>
          </p:cNvPr>
          <p:cNvSpPr txBox="1"/>
          <p:nvPr/>
        </p:nvSpPr>
        <p:spPr>
          <a:xfrm>
            <a:off x="404813" y="4750792"/>
            <a:ext cx="6048376" cy="3785652"/>
          </a:xfrm>
          <a:prstGeom prst="rect">
            <a:avLst/>
          </a:prstGeom>
          <a:ln w="12700">
            <a:miter lim="400000"/>
          </a:ln>
          <a:extLst>
            <a:ext uri="{C572A759-6A51-4108-AA02-DFA0A04FC94B}">
              <ma14:wrappingTextBoxFlag xmlns:ma14="http://schemas.microsoft.com/office/mac/drawingml/2011/main" xmlns="" val="1"/>
            </a:ext>
          </a:extLst>
        </p:spPr>
        <p:txBody>
          <a:bodyPr wrap="square" lIns="0" rIns="0">
            <a:spAutoFit/>
          </a:bodyPr>
          <a:lstStyle/>
          <a:p>
            <a:pPr algn="just" defTabSz="685800">
              <a:spcBef>
                <a:spcPts val="600"/>
              </a:spcBef>
              <a:defRPr sz="700">
                <a:latin typeface="Santander Text Regular"/>
                <a:ea typeface="Santander Text Regular"/>
                <a:cs typeface="Santander Text Regular"/>
                <a:sym typeface="Santander Text Regular"/>
              </a:defRPr>
            </a:pPr>
            <a:r>
              <a:rPr sz="800" b="1" dirty="0">
                <a:solidFill>
                  <a:schemeClr val="tx1"/>
                </a:solidFill>
                <a:latin typeface="Santander Text" charset="0"/>
                <a:ea typeface="Santander Text" charset="0"/>
                <a:cs typeface="Santander Text" charset="0"/>
              </a:rPr>
              <a:t>Aviso Legal</a:t>
            </a:r>
            <a:endParaRPr sz="800" b="1" dirty="0">
              <a:solidFill>
                <a:schemeClr val="tx1"/>
              </a:solidFill>
              <a:latin typeface="Santander Text" charset="0"/>
              <a:ea typeface="Santander Text" charset="0"/>
              <a:cs typeface="Santander Text" charset="0"/>
              <a:sym typeface="Santander Text Light"/>
            </a:endParaRPr>
          </a:p>
          <a:p>
            <a:pPr algn="just" defTabSz="685800">
              <a:spcBef>
                <a:spcPts val="600"/>
              </a:spcBef>
              <a:defRPr sz="700">
                <a:latin typeface="Santander Text Light"/>
                <a:ea typeface="Santander Text Light"/>
                <a:cs typeface="Santander Text Light"/>
                <a:sym typeface="Santander Text Light"/>
              </a:defRPr>
            </a:pPr>
            <a:r>
              <a:rPr lang="es-ES" sz="800" dirty="0">
                <a:latin typeface="Santander Text Light" panose="020B0304020201020104" pitchFamily="34" charset="0"/>
                <a:ea typeface="Santander Text" charset="0"/>
                <a:cs typeface="Santander Text" charset="0"/>
              </a:rPr>
              <a:t>El presente informe ha sido elaborado por Santander Wealth Management &amp; </a:t>
            </a:r>
            <a:r>
              <a:rPr lang="es-ES" sz="800" dirty="0" err="1">
                <a:latin typeface="Santander Text Light" panose="020B0304020201020104" pitchFamily="34" charset="0"/>
                <a:ea typeface="Santander Text" charset="0"/>
                <a:cs typeface="Santander Text" charset="0"/>
              </a:rPr>
              <a:t>Insurance</a:t>
            </a:r>
            <a:r>
              <a:rPr lang="es-ES" sz="800" dirty="0">
                <a:latin typeface="Santander Text Light" panose="020B0304020201020104" pitchFamily="34" charset="0"/>
                <a:ea typeface="Santander Text" charset="0"/>
                <a:cs typeface="Santander Text" charset="0"/>
              </a:rPr>
              <a:t> </a:t>
            </a:r>
            <a:r>
              <a:rPr lang="es-ES" sz="800" dirty="0" err="1">
                <a:latin typeface="Santander Text Light" panose="020B0304020201020104" pitchFamily="34" charset="0"/>
                <a:ea typeface="Santander Text" charset="0"/>
                <a:cs typeface="Santander Text" charset="0"/>
              </a:rPr>
              <a:t>Division</a:t>
            </a:r>
            <a:r>
              <a:rPr lang="es-ES" sz="800" dirty="0">
                <a:latin typeface="Santander Text Light" panose="020B0304020201020104" pitchFamily="34" charset="0"/>
                <a:ea typeface="Santander Text" charset="0"/>
                <a:cs typeface="Santander Text" charset="0"/>
              </a:rPr>
              <a:t>, una unidad de negocio global de Banco Santander. S.A (“WM&amp;I”, junto con Banco Santander, S.A. y sus filiales serán denominadas en adelante, “Santander”). Contiene información recopilada de  diversas fuentes y de terceros. Todas estas fuentes se consideran fiables, si bien la exactitud, integridad o actualización de esta información no está garantizada, ni de forma expresa ni implícita, y está sujeta a cambios sin previo aviso. Las opiniones incluidas en este informe no deben considerarse irrefutables y pueden diferir, o ser de cualquier forma inconsistentes o contradictorias con las opiniones expresadas, bien sea de forma oral o escrita, o con las recomendaciones o decisiones de inversión adoptadas por otras unidades de Santander. </a:t>
            </a:r>
          </a:p>
          <a:p>
            <a:pPr algn="just" defTabSz="685800">
              <a:spcBef>
                <a:spcPts val="600"/>
              </a:spcBef>
              <a:defRPr sz="700">
                <a:latin typeface="Santander Text Light"/>
                <a:ea typeface="Santander Text Light"/>
                <a:cs typeface="Santander Text Light"/>
                <a:sym typeface="Santander Text Light"/>
              </a:defRPr>
            </a:pPr>
            <a:r>
              <a:rPr lang="es-ES" sz="800" dirty="0" smtClean="0">
                <a:latin typeface="Santander Text Light" panose="020B0304020201020104" pitchFamily="34" charset="0"/>
                <a:ea typeface="Santander Text" charset="0"/>
                <a:cs typeface="Santander Text" charset="0"/>
              </a:rPr>
              <a:t>El </a:t>
            </a:r>
            <a:r>
              <a:rPr lang="es-ES" sz="800" dirty="0">
                <a:latin typeface="Santander Text Light" panose="020B0304020201020104" pitchFamily="34" charset="0"/>
                <a:ea typeface="Santander Text" charset="0"/>
                <a:cs typeface="Santander Text" charset="0"/>
              </a:rPr>
              <a:t>presente informe no ha sido preparado y no debe ser considerado en función de ningún objetivo de inversión. Ha sido realizado con fines exclusivamente informativos. El informe se ha elaborado principalmente con fines educativos y no está destinado a ser considerado como un pronóstico, investigación o asesoramiento de inversión, y no es una recomendación, oferta o solicitud para comprar o vender cualquier valor o para adoptar cualquier estrategia de inversión. Las empresas que figuran en el informe son sólo ejemplos ilustrativos y no constituyen una recomendación de inversión. </a:t>
            </a:r>
          </a:p>
          <a:p>
            <a:pPr algn="just" defTabSz="685800">
              <a:spcBef>
                <a:spcPts val="600"/>
              </a:spcBef>
              <a:defRPr sz="700">
                <a:latin typeface="Santander Text Light"/>
                <a:ea typeface="Santander Text Light"/>
                <a:cs typeface="Santander Text Light"/>
                <a:sym typeface="Santander Text Light"/>
              </a:defRPr>
            </a:pPr>
            <a:r>
              <a:rPr lang="es-ES" sz="800" dirty="0" smtClean="0">
                <a:latin typeface="Santander Text Light" panose="020B0304020201020104" pitchFamily="34" charset="0"/>
                <a:ea typeface="Santander Text" charset="0"/>
                <a:cs typeface="Santander Text" charset="0"/>
              </a:rPr>
              <a:t>Este </a:t>
            </a:r>
            <a:r>
              <a:rPr lang="es-ES" sz="800" dirty="0">
                <a:latin typeface="Santander Text Light" panose="020B0304020201020104" pitchFamily="34" charset="0"/>
                <a:ea typeface="Santander Text" charset="0"/>
                <a:cs typeface="Santander Text" charset="0"/>
              </a:rPr>
              <a:t>material puede contener información "con miras a futuro" que no es de naturaleza puramente histórica. Dicha información puede incluir, entre otras cosas, proyecciones y pronósticos. Ninguna manifestación hecha en este documento sobre cualquier rendimiento aquí presentado puede tomarse como un factor de consideración a la hora de seleccionar un producto o una estrategia de inversión.</a:t>
            </a:r>
          </a:p>
          <a:p>
            <a:pPr algn="just" defTabSz="685800">
              <a:spcBef>
                <a:spcPts val="600"/>
              </a:spcBef>
              <a:defRPr sz="700">
                <a:latin typeface="Santander Text Light"/>
                <a:ea typeface="Santander Text Light"/>
                <a:cs typeface="Santander Text Light"/>
                <a:sym typeface="Santander Text Light"/>
              </a:defRPr>
            </a:pPr>
            <a:r>
              <a:rPr lang="es-ES" sz="800" dirty="0" smtClean="0">
                <a:latin typeface="Santander Text Light" panose="020B0304020201020104" pitchFamily="34" charset="0"/>
                <a:ea typeface="Santander Text" charset="0"/>
                <a:cs typeface="Santander Text" charset="0"/>
              </a:rPr>
              <a:t>Santander </a:t>
            </a:r>
            <a:r>
              <a:rPr lang="es-ES" sz="800" dirty="0">
                <a:latin typeface="Santander Text Light" panose="020B0304020201020104" pitchFamily="34" charset="0"/>
                <a:ea typeface="Santander Text" charset="0"/>
                <a:cs typeface="Santander Text" charset="0"/>
              </a:rPr>
              <a:t>y sus respectivos consejeros, representantes, abogados, empleados o agentes no asumen ningún tipo de responsabilidad por cualquier pérdida o daño relacionado o que pueda surgir del uso de todo o de parte de este informe. </a:t>
            </a:r>
          </a:p>
          <a:p>
            <a:pPr algn="just" defTabSz="685800">
              <a:spcBef>
                <a:spcPts val="600"/>
              </a:spcBef>
              <a:defRPr sz="700">
                <a:latin typeface="Santander Text Light"/>
                <a:ea typeface="Santander Text Light"/>
                <a:cs typeface="Santander Text Light"/>
                <a:sym typeface="Santander Text Light"/>
              </a:defRPr>
            </a:pPr>
            <a:r>
              <a:rPr lang="es-ES" sz="800" dirty="0">
                <a:latin typeface="Santander Text Light" panose="020B0304020201020104" pitchFamily="34" charset="0"/>
                <a:ea typeface="Santander Text" charset="0"/>
                <a:cs typeface="Santander Text" charset="0"/>
              </a:rPr>
              <a:t>En cualquier momento, Santander (o sus empleados) pueden tener posiciones alineadas o contrarias a lo establecido en este informe. </a:t>
            </a:r>
          </a:p>
          <a:p>
            <a:pPr algn="just" defTabSz="685800">
              <a:spcBef>
                <a:spcPts val="600"/>
              </a:spcBef>
              <a:defRPr sz="700">
                <a:latin typeface="Santander Text Light"/>
                <a:ea typeface="Santander Text Light"/>
                <a:cs typeface="Santander Text Light"/>
                <a:sym typeface="Santander Text Light"/>
              </a:defRPr>
            </a:pPr>
            <a:r>
              <a:rPr lang="es-ES" sz="800" dirty="0" smtClean="0">
                <a:latin typeface="Santander Text Light" panose="020B0304020201020104" pitchFamily="34" charset="0"/>
                <a:ea typeface="Santander Text" charset="0"/>
                <a:cs typeface="Santander Text" charset="0"/>
              </a:rPr>
              <a:t>La </a:t>
            </a:r>
            <a:r>
              <a:rPr lang="es-ES" sz="800" dirty="0">
                <a:latin typeface="Santander Text Light" panose="020B0304020201020104" pitchFamily="34" charset="0"/>
                <a:ea typeface="Santander Text" charset="0"/>
                <a:cs typeface="Santander Text" charset="0"/>
              </a:rPr>
              <a:t>información contenida en esta presentación es confidencial y pertenece a Santander. Este informe no puede ser reproducido entera o parcialmente, distribuido, publicado o entregado, bajo ninguna circunstancia, a ninguna persona, ni se debe emitir información u opiniones sobre este informe sin que sea previamente autorizado por escrito, caso por caso, por WM&amp;I.</a:t>
            </a:r>
          </a:p>
          <a:p>
            <a:pPr algn="just" defTabSz="685800">
              <a:spcBef>
                <a:spcPts val="600"/>
              </a:spcBef>
              <a:defRPr sz="700">
                <a:latin typeface="Santander Text Light"/>
                <a:ea typeface="Santander Text Light"/>
                <a:cs typeface="Santander Text Light"/>
                <a:sym typeface="Santander Text Light"/>
              </a:defRPr>
            </a:pPr>
            <a:r>
              <a:rPr lang="es-ES" sz="800" dirty="0">
                <a:latin typeface="Santander Text Light" panose="020B0304020201020104" pitchFamily="34" charset="0"/>
                <a:ea typeface="Santander Text" charset="0"/>
                <a:cs typeface="Santander Text" charset="0"/>
              </a:rPr>
              <a:t>Cualquier material de terceros (incluidos logotipos y marcas comerciales) ya sea literario (artículos / estudios / informes / etc. o extractos de los mismos) o artístico (fotos / gráficos / dibujos / etc.) incluido en este informe / publicación está registrado a nombre de sus respectivos propietarios y sólo se reproducen de acuerdo con prácticas leales en materia industrial o comercial.”</a:t>
            </a:r>
          </a:p>
          <a:p>
            <a:pPr algn="just" defTabSz="685800">
              <a:spcBef>
                <a:spcPts val="600"/>
              </a:spcBef>
              <a:defRPr sz="700">
                <a:latin typeface="Santander Text Light"/>
                <a:ea typeface="Santander Text Light"/>
                <a:cs typeface="Santander Text Light"/>
                <a:sym typeface="Santander Text Light"/>
              </a:defRPr>
            </a:pPr>
            <a:r>
              <a:rPr lang="es-ES" sz="800" dirty="0">
                <a:latin typeface="Santander Text Light" panose="020B0304020201020104" pitchFamily="34" charset="0"/>
                <a:ea typeface="Santander Text" charset="0"/>
                <a:cs typeface="Santander Text" charset="0"/>
              </a:rPr>
              <a:t>©  Banco Santander, S.A.  2021.  Todos los  derechos reservados .</a:t>
            </a:r>
          </a:p>
        </p:txBody>
      </p:sp>
      <p:pic>
        <p:nvPicPr>
          <p:cNvPr id="41" name="Imagen 40">
            <a:extLst>
              <a:ext uri="{FF2B5EF4-FFF2-40B4-BE49-F238E27FC236}">
                <a16:creationId xmlns:a16="http://schemas.microsoft.com/office/drawing/2014/main" xmlns="" id="{8CD506DD-2955-4282-86E1-C825A936A48B}"/>
              </a:ext>
            </a:extLst>
          </p:cNvPr>
          <p:cNvPicPr>
            <a:picLocks noChangeAspect="1"/>
          </p:cNvPicPr>
          <p:nvPr/>
        </p:nvPicPr>
        <p:blipFill>
          <a:blip r:embed="rId2"/>
          <a:stretch>
            <a:fillRect/>
          </a:stretch>
        </p:blipFill>
        <p:spPr>
          <a:xfrm>
            <a:off x="371359" y="8503325"/>
            <a:ext cx="396233" cy="396233"/>
          </a:xfrm>
          <a:prstGeom prst="rect">
            <a:avLst/>
          </a:prstGeom>
        </p:spPr>
      </p:pic>
      <p:sp>
        <p:nvSpPr>
          <p:cNvPr id="42" name="CuadroTexto 215">
            <a:extLst>
              <a:ext uri="{FF2B5EF4-FFF2-40B4-BE49-F238E27FC236}">
                <a16:creationId xmlns:a16="http://schemas.microsoft.com/office/drawing/2014/main" xmlns="" id="{76A7C7D0-535E-44CB-86A3-DEBDBBCA89D3}"/>
              </a:ext>
            </a:extLst>
          </p:cNvPr>
          <p:cNvSpPr txBox="1"/>
          <p:nvPr/>
        </p:nvSpPr>
        <p:spPr>
          <a:xfrm>
            <a:off x="851165" y="8629383"/>
            <a:ext cx="5389091" cy="18466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defRPr sz="2600">
                <a:solidFill>
                  <a:srgbClr val="8AC5D5"/>
                </a:solidFill>
                <a:latin typeface="Santander Headline Bold"/>
                <a:ea typeface="Santander Headline Bold"/>
                <a:cs typeface="Santander Headline Bold"/>
                <a:sym typeface="Santander Headline Bold"/>
              </a:defRPr>
            </a:lvl1pPr>
          </a:lstStyle>
          <a:p>
            <a:r>
              <a:rPr lang="es-ES_tradnl" sz="1200" b="1" dirty="0">
                <a:solidFill>
                  <a:schemeClr val="tx1"/>
                </a:solidFill>
              </a:rPr>
              <a:t>www.santanderprivatebanking.com</a:t>
            </a:r>
          </a:p>
        </p:txBody>
      </p:sp>
      <p:pic>
        <p:nvPicPr>
          <p:cNvPr id="9" name="Imagen 2" descr="Imagen 2">
            <a:extLst>
              <a:ext uri="{FF2B5EF4-FFF2-40B4-BE49-F238E27FC236}">
                <a16:creationId xmlns:a16="http://schemas.microsoft.com/office/drawing/2014/main" xmlns="" id="{CCD5E9C9-1ACE-4763-B446-4943D845CF3D}"/>
              </a:ext>
            </a:extLst>
          </p:cNvPr>
          <p:cNvPicPr>
            <a:picLocks noChangeAspect="1"/>
          </p:cNvPicPr>
          <p:nvPr/>
        </p:nvPicPr>
        <p:blipFill>
          <a:blip r:embed="rId3"/>
          <a:stretch>
            <a:fillRect/>
          </a:stretch>
        </p:blipFill>
        <p:spPr>
          <a:xfrm>
            <a:off x="404812" y="216178"/>
            <a:ext cx="686149" cy="75593"/>
          </a:xfrm>
          <a:prstGeom prst="rect">
            <a:avLst/>
          </a:prstGeom>
          <a:ln w="12700">
            <a:miter lim="400000"/>
          </a:ln>
        </p:spPr>
      </p:pic>
      <p:pic>
        <p:nvPicPr>
          <p:cNvPr id="10" name="Imagen" descr="Imagen">
            <a:extLst>
              <a:ext uri="{FF2B5EF4-FFF2-40B4-BE49-F238E27FC236}">
                <a16:creationId xmlns:a16="http://schemas.microsoft.com/office/drawing/2014/main" xmlns="" id="{D1CBA5F9-49E0-4EC4-A5C1-DA7E7B21B89E}"/>
              </a:ext>
            </a:extLst>
          </p:cNvPr>
          <p:cNvPicPr>
            <a:picLocks noChangeAspect="1"/>
          </p:cNvPicPr>
          <p:nvPr/>
        </p:nvPicPr>
        <p:blipFill>
          <a:blip r:embed="rId4"/>
          <a:stretch>
            <a:fillRect/>
          </a:stretch>
        </p:blipFill>
        <p:spPr>
          <a:xfrm>
            <a:off x="5988204" y="175108"/>
            <a:ext cx="503687" cy="157732"/>
          </a:xfrm>
          <a:prstGeom prst="rect">
            <a:avLst/>
          </a:prstGeom>
          <a:ln w="12700">
            <a:miter lim="400000"/>
          </a:ln>
        </p:spPr>
      </p:pic>
      <p:pic>
        <p:nvPicPr>
          <p:cNvPr id="17" name="Imagen 16">
            <a:extLst>
              <a:ext uri="{FF2B5EF4-FFF2-40B4-BE49-F238E27FC236}">
                <a16:creationId xmlns:a16="http://schemas.microsoft.com/office/drawing/2014/main" xmlns="" id="{C4D30D5E-EC75-4879-986D-1DD55266B5FD}"/>
              </a:ext>
            </a:extLst>
          </p:cNvPr>
          <p:cNvPicPr>
            <a:picLocks noChangeAspect="1"/>
          </p:cNvPicPr>
          <p:nvPr/>
        </p:nvPicPr>
        <p:blipFill>
          <a:blip r:embed="rId5"/>
          <a:stretch>
            <a:fillRect/>
          </a:stretch>
        </p:blipFill>
        <p:spPr>
          <a:xfrm>
            <a:off x="404813" y="4467264"/>
            <a:ext cx="306637" cy="242979"/>
          </a:xfrm>
          <a:prstGeom prst="rect">
            <a:avLst/>
          </a:prstGeom>
        </p:spPr>
      </p:pic>
      <p:cxnSp>
        <p:nvCxnSpPr>
          <p:cNvPr id="8" name="Conector recto 7">
            <a:extLst>
              <a:ext uri="{FF2B5EF4-FFF2-40B4-BE49-F238E27FC236}">
                <a16:creationId xmlns:a16="http://schemas.microsoft.com/office/drawing/2014/main" xmlns="" id="{6844392B-D95F-4121-86E3-2D4BF65041F3}"/>
              </a:ext>
            </a:extLst>
          </p:cNvPr>
          <p:cNvCxnSpPr>
            <a:cxnSpLocks/>
          </p:cNvCxnSpPr>
          <p:nvPr/>
        </p:nvCxnSpPr>
        <p:spPr>
          <a:xfrm>
            <a:off x="569226" y="1184618"/>
            <a:ext cx="5751524" cy="0"/>
          </a:xfrm>
          <a:prstGeom prst="line">
            <a:avLst/>
          </a:prstGeom>
          <a:ln>
            <a:solidFill>
              <a:srgbClr val="1D252D"/>
            </a:solidFill>
          </a:ln>
        </p:spPr>
        <p:style>
          <a:lnRef idx="1">
            <a:schemeClr val="accent1"/>
          </a:lnRef>
          <a:fillRef idx="0">
            <a:schemeClr val="accent1"/>
          </a:fillRef>
          <a:effectRef idx="0">
            <a:schemeClr val="accent1"/>
          </a:effectRef>
          <a:fontRef idx="minor">
            <a:schemeClr val="tx1"/>
          </a:fontRef>
        </p:style>
      </p:cxnSp>
      <p:sp>
        <p:nvSpPr>
          <p:cNvPr id="11" name="object 14">
            <a:extLst>
              <a:ext uri="{FF2B5EF4-FFF2-40B4-BE49-F238E27FC236}">
                <a16:creationId xmlns:a16="http://schemas.microsoft.com/office/drawing/2014/main" xmlns="" id="{F46598DE-D344-4933-8334-DA65028D930F}"/>
              </a:ext>
            </a:extLst>
          </p:cNvPr>
          <p:cNvSpPr txBox="1">
            <a:spLocks/>
          </p:cNvSpPr>
          <p:nvPr/>
        </p:nvSpPr>
        <p:spPr>
          <a:xfrm>
            <a:off x="1007145" y="862943"/>
            <a:ext cx="1697955" cy="225511"/>
          </a:xfrm>
          <a:prstGeom prst="rect">
            <a:avLst/>
          </a:prstGeom>
        </p:spPr>
        <p:txBody>
          <a:bodyPr vert="horz" wrap="square" lIns="0" tIns="0" rIns="0" bIns="0" rtlCol="0" anchor="b">
            <a:spAutoFit/>
          </a:bodyPr>
          <a:lstStyle>
            <a:lvl1pPr algn="ctr" defTabSz="685796" rtl="0" eaLnBrk="1" latinLnBrk="0" hangingPunct="1">
              <a:lnSpc>
                <a:spcPct val="90000"/>
              </a:lnSpc>
              <a:spcBef>
                <a:spcPct val="0"/>
              </a:spcBef>
              <a:buNone/>
              <a:defRPr sz="4500" kern="1200">
                <a:solidFill>
                  <a:schemeClr val="tx1"/>
                </a:solidFill>
                <a:latin typeface="+mj-lt"/>
                <a:ea typeface="+mj-ea"/>
                <a:cs typeface="+mj-cs"/>
              </a:defRPr>
            </a:lvl1pPr>
          </a:lstStyle>
          <a:p>
            <a:pPr marL="12700" marR="5080">
              <a:lnSpc>
                <a:spcPct val="80000"/>
              </a:lnSpc>
              <a:spcBef>
                <a:spcPts val="540"/>
              </a:spcBef>
            </a:pPr>
            <a:r>
              <a:rPr lang="es-ES" sz="1800" spc="-20" smtClean="0">
                <a:latin typeface="Santander Headline Regular" panose="020B0504020201020104" pitchFamily="34" charset="0"/>
                <a:cs typeface="Arial" panose="020B0604020202020204" pitchFamily="34" charset="0"/>
              </a:rPr>
              <a:t>Temática del Mes</a:t>
            </a:r>
            <a:endParaRPr lang="es-ES" sz="1800" spc="-15" dirty="0">
              <a:latin typeface="Santander Headline Regular" panose="020B0504020201020104" pitchFamily="34" charset="0"/>
              <a:cs typeface="Arial" panose="020B0604020202020204" pitchFamily="34" charset="0"/>
            </a:endParaRPr>
          </a:p>
        </p:txBody>
      </p:sp>
      <p:sp>
        <p:nvSpPr>
          <p:cNvPr id="12" name="Marcador de texto 5">
            <a:extLst>
              <a:ext uri="{FF2B5EF4-FFF2-40B4-BE49-F238E27FC236}">
                <a16:creationId xmlns:a16="http://schemas.microsoft.com/office/drawing/2014/main" xmlns="" id="{C63AFA6A-BEE0-4A70-90DE-5B6C7C532AB6}"/>
              </a:ext>
            </a:extLst>
          </p:cNvPr>
          <p:cNvSpPr txBox="1">
            <a:spLocks/>
          </p:cNvSpPr>
          <p:nvPr/>
        </p:nvSpPr>
        <p:spPr>
          <a:xfrm>
            <a:off x="567124" y="1907096"/>
            <a:ext cx="5751525" cy="1531016"/>
          </a:xfrm>
          <a:prstGeom prst="rect">
            <a:avLst/>
          </a:prstGeom>
        </p:spPr>
        <p:txBody>
          <a:bodyPr lIns="0" tIns="0" rIns="0" bIns="0"/>
          <a:lstStyle>
            <a:defPPr>
              <a:defRPr lang="es-ES"/>
            </a:defPPr>
            <a:lvl1pPr indent="0">
              <a:lnSpc>
                <a:spcPct val="90000"/>
              </a:lnSpc>
              <a:spcBef>
                <a:spcPts val="1000"/>
              </a:spcBef>
              <a:buFont typeface="Arial" panose="020B0604020202020204" pitchFamily="34" charset="0"/>
              <a:buNone/>
              <a:defRPr sz="1100">
                <a:solidFill>
                  <a:srgbClr val="FF0000"/>
                </a:solidFill>
                <a:latin typeface="Santander Headline" panose="020B05040202010201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es-ES" sz="1200" dirty="0">
                <a:solidFill>
                  <a:schemeClr val="tx1"/>
                </a:solidFill>
                <a:latin typeface="Santander Text" panose="020B0504020201020104" pitchFamily="34" charset="0"/>
              </a:rPr>
              <a:t>La </a:t>
            </a:r>
            <a:r>
              <a:rPr lang="es-ES" sz="1200" b="1" dirty="0">
                <a:solidFill>
                  <a:schemeClr val="tx1"/>
                </a:solidFill>
                <a:latin typeface="Santander Text" panose="020B0504020201020104" pitchFamily="34" charset="0"/>
              </a:rPr>
              <a:t>bioinformática</a:t>
            </a:r>
            <a:r>
              <a:rPr lang="es-ES" sz="1200" dirty="0">
                <a:solidFill>
                  <a:schemeClr val="tx1"/>
                </a:solidFill>
                <a:latin typeface="Santander Text" panose="020B0504020201020104" pitchFamily="34" charset="0"/>
              </a:rPr>
              <a:t> vincula los datos de la secuenciación del ADN y las iniciativas terapéuticas a los resultados de los pacientes. Esto está permitiendo a los científicos, las empresas y los clínicos una comprensión sin precedentes de cómo el </a:t>
            </a:r>
            <a:r>
              <a:rPr lang="es-ES" sz="1200" b="1" dirty="0">
                <a:solidFill>
                  <a:schemeClr val="tx1"/>
                </a:solidFill>
                <a:latin typeface="Santander Text" panose="020B0504020201020104" pitchFamily="34" charset="0"/>
              </a:rPr>
              <a:t>genoma humano </a:t>
            </a:r>
            <a:r>
              <a:rPr lang="es-ES" sz="1200" dirty="0">
                <a:solidFill>
                  <a:schemeClr val="tx1"/>
                </a:solidFill>
                <a:latin typeface="Santander Text" panose="020B0504020201020104" pitchFamily="34" charset="0"/>
              </a:rPr>
              <a:t>puede descomponerse y cómo podría ser reparado</a:t>
            </a:r>
            <a:r>
              <a:rPr lang="es-ES" sz="1200" dirty="0" smtClean="0">
                <a:solidFill>
                  <a:schemeClr val="tx1"/>
                </a:solidFill>
                <a:latin typeface="Santander Text" panose="020B0504020201020104" pitchFamily="34" charset="0"/>
              </a:rPr>
              <a:t>. La </a:t>
            </a:r>
            <a:r>
              <a:rPr lang="es-ES" sz="1200" dirty="0">
                <a:solidFill>
                  <a:schemeClr val="tx1"/>
                </a:solidFill>
                <a:latin typeface="Santander Text" panose="020B0504020201020104" pitchFamily="34" charset="0"/>
              </a:rPr>
              <a:t>tecnología del </a:t>
            </a:r>
            <a:r>
              <a:rPr lang="es-ES" sz="1200" b="1" dirty="0">
                <a:solidFill>
                  <a:schemeClr val="tx1"/>
                </a:solidFill>
                <a:latin typeface="Santander Text" panose="020B0504020201020104" pitchFamily="34" charset="0"/>
              </a:rPr>
              <a:t>ARN mensajero </a:t>
            </a:r>
            <a:r>
              <a:rPr lang="es-ES" sz="1200" dirty="0">
                <a:solidFill>
                  <a:schemeClr val="tx1"/>
                </a:solidFill>
                <a:latin typeface="Santander Text" panose="020B0504020201020104" pitchFamily="34" charset="0"/>
              </a:rPr>
              <a:t>de las vacunas desarrolladas contra el nuevo coronavirus por Pfizer/</a:t>
            </a:r>
            <a:r>
              <a:rPr lang="es-ES" sz="1200" dirty="0" err="1">
                <a:solidFill>
                  <a:schemeClr val="tx1"/>
                </a:solidFill>
                <a:latin typeface="Santander Text" panose="020B0504020201020104" pitchFamily="34" charset="0"/>
              </a:rPr>
              <a:t>BioNTech</a:t>
            </a:r>
            <a:r>
              <a:rPr lang="es-ES" sz="1200" dirty="0">
                <a:solidFill>
                  <a:schemeClr val="tx1"/>
                </a:solidFill>
                <a:latin typeface="Santander Text" panose="020B0504020201020104" pitchFamily="34" charset="0"/>
              </a:rPr>
              <a:t> y </a:t>
            </a:r>
            <a:r>
              <a:rPr lang="es-ES" sz="1200" dirty="0" smtClean="0">
                <a:solidFill>
                  <a:schemeClr val="tx1"/>
                </a:solidFill>
                <a:latin typeface="Santander Text" panose="020B0504020201020104" pitchFamily="34" charset="0"/>
              </a:rPr>
              <a:t>Moderna abre un enorme campo de posibilidades al desarrollo de nuevos tipos de vacunas para tratar multitud de enfermedades. La </a:t>
            </a:r>
            <a:r>
              <a:rPr lang="es-ES" sz="1200" dirty="0">
                <a:solidFill>
                  <a:schemeClr val="tx1"/>
                </a:solidFill>
                <a:latin typeface="Santander Text" panose="020B0504020201020104" pitchFamily="34" charset="0"/>
              </a:rPr>
              <a:t>crisis de 2020 ha demostrado hasta qué punto las situaciones de emergencia planetaria y la inyección de recursos pueden acelerar las soluciones científicas. </a:t>
            </a:r>
            <a:r>
              <a:rPr lang="es-ES" sz="1200" dirty="0" smtClean="0">
                <a:solidFill>
                  <a:schemeClr val="tx1"/>
                </a:solidFill>
                <a:latin typeface="Santander Text" panose="020B0504020201020104" pitchFamily="34" charset="0"/>
              </a:rPr>
              <a:t>La </a:t>
            </a:r>
            <a:r>
              <a:rPr lang="es-ES" sz="1200" b="1" dirty="0" smtClean="0">
                <a:solidFill>
                  <a:schemeClr val="tx1"/>
                </a:solidFill>
                <a:latin typeface="Santander Text" panose="020B0504020201020104" pitchFamily="34" charset="0"/>
              </a:rPr>
              <a:t>temática de Ciencias de la Salud está experimentando un boom sin </a:t>
            </a:r>
            <a:r>
              <a:rPr lang="es-ES" sz="1200" b="1" dirty="0">
                <a:solidFill>
                  <a:schemeClr val="tx1"/>
                </a:solidFill>
                <a:latin typeface="Santander Text" panose="020B0504020201020104" pitchFamily="34" charset="0"/>
              </a:rPr>
              <a:t>precedentes </a:t>
            </a:r>
            <a:r>
              <a:rPr lang="es-ES" sz="1200" dirty="0">
                <a:solidFill>
                  <a:schemeClr val="tx1"/>
                </a:solidFill>
                <a:latin typeface="Santander Text" panose="020B0504020201020104" pitchFamily="34" charset="0"/>
              </a:rPr>
              <a:t>por el éxito de las vacunas de </a:t>
            </a:r>
            <a:r>
              <a:rPr lang="es-ES" sz="1200" dirty="0" err="1">
                <a:solidFill>
                  <a:schemeClr val="tx1"/>
                </a:solidFill>
                <a:latin typeface="Santander Text" panose="020B0504020201020104" pitchFamily="34" charset="0"/>
              </a:rPr>
              <a:t>ARNm</a:t>
            </a:r>
            <a:r>
              <a:rPr lang="es-ES" sz="1200" dirty="0">
                <a:solidFill>
                  <a:schemeClr val="tx1"/>
                </a:solidFill>
                <a:latin typeface="Santander Text" panose="020B0504020201020104" pitchFamily="34" charset="0"/>
              </a:rPr>
              <a:t> </a:t>
            </a:r>
            <a:r>
              <a:rPr lang="es-ES" sz="1200" dirty="0" smtClean="0">
                <a:solidFill>
                  <a:schemeClr val="tx1"/>
                </a:solidFill>
                <a:latin typeface="Santander Text" panose="020B0504020201020104" pitchFamily="34" charset="0"/>
              </a:rPr>
              <a:t>y la aplicación de la tecnología </a:t>
            </a:r>
            <a:r>
              <a:rPr lang="es-ES" sz="1200" dirty="0" err="1" smtClean="0">
                <a:solidFill>
                  <a:schemeClr val="tx1"/>
                </a:solidFill>
                <a:latin typeface="Santander Text" panose="020B0504020201020104" pitchFamily="34" charset="0"/>
              </a:rPr>
              <a:t>CRISPr</a:t>
            </a:r>
            <a:r>
              <a:rPr lang="es-ES" sz="1200" dirty="0" smtClean="0">
                <a:solidFill>
                  <a:schemeClr val="tx1"/>
                </a:solidFill>
                <a:latin typeface="Santander Text" panose="020B0504020201020104" pitchFamily="34" charset="0"/>
              </a:rPr>
              <a:t>.  </a:t>
            </a:r>
            <a:endParaRPr lang="es-ES" sz="1200" dirty="0">
              <a:solidFill>
                <a:schemeClr val="tx1"/>
              </a:solidFill>
              <a:latin typeface="Santander Text" panose="020B0504020201020104" pitchFamily="34" charset="0"/>
            </a:endParaRPr>
          </a:p>
        </p:txBody>
      </p:sp>
      <p:pic>
        <p:nvPicPr>
          <p:cNvPr id="13" name="Imagen 12">
            <a:extLst>
              <a:ext uri="{FF2B5EF4-FFF2-40B4-BE49-F238E27FC236}">
                <a16:creationId xmlns:a16="http://schemas.microsoft.com/office/drawing/2014/main" xmlns="" id="{600DC65F-3079-47BA-ABDB-CC6B09819547}"/>
              </a:ext>
            </a:extLst>
          </p:cNvPr>
          <p:cNvPicPr>
            <a:picLocks noChangeAspect="1"/>
          </p:cNvPicPr>
          <p:nvPr/>
        </p:nvPicPr>
        <p:blipFill>
          <a:blip r:embed="rId6"/>
          <a:stretch>
            <a:fillRect/>
          </a:stretch>
        </p:blipFill>
        <p:spPr>
          <a:xfrm>
            <a:off x="565653" y="812073"/>
            <a:ext cx="348673" cy="270100"/>
          </a:xfrm>
          <a:prstGeom prst="rect">
            <a:avLst/>
          </a:prstGeom>
        </p:spPr>
      </p:pic>
      <p:pic>
        <p:nvPicPr>
          <p:cNvPr id="14" name="Imagen" descr="Imagen">
            <a:extLst>
              <a:ext uri="{FF2B5EF4-FFF2-40B4-BE49-F238E27FC236}">
                <a16:creationId xmlns:a16="http://schemas.microsoft.com/office/drawing/2014/main" xmlns="" id="{A0EE6AAA-82DA-45C3-806B-78606DF1225C}"/>
              </a:ext>
            </a:extLst>
          </p:cNvPr>
          <p:cNvPicPr>
            <a:picLocks noChangeAspect="1"/>
          </p:cNvPicPr>
          <p:nvPr/>
        </p:nvPicPr>
        <p:blipFill>
          <a:blip r:embed="rId7"/>
          <a:stretch>
            <a:fillRect/>
          </a:stretch>
        </p:blipFill>
        <p:spPr>
          <a:xfrm>
            <a:off x="565653" y="1320986"/>
            <a:ext cx="421393" cy="421393"/>
          </a:xfrm>
          <a:prstGeom prst="rect">
            <a:avLst/>
          </a:prstGeom>
          <a:ln w="12700">
            <a:miter lim="400000"/>
          </a:ln>
        </p:spPr>
      </p:pic>
      <p:sp>
        <p:nvSpPr>
          <p:cNvPr id="15" name="CuadroTexto 214"/>
          <p:cNvSpPr txBox="1"/>
          <p:nvPr/>
        </p:nvSpPr>
        <p:spPr>
          <a:xfrm>
            <a:off x="1062097" y="1444492"/>
            <a:ext cx="5256551" cy="250581"/>
          </a:xfrm>
          <a:prstGeom prst="rect">
            <a:avLst/>
          </a:prstGeom>
          <a:extLst>
            <a:ext uri="{C572A759-6A51-4108-AA02-DFA0A04FC94B}">
              <ma14:wrappingTextBoxFlag xmlns:ma14="http://schemas.microsoft.com/office/mac/drawingml/2011/main" xmlns="" val="1"/>
            </a:ext>
          </a:extLst>
        </p:spPr>
        <p:txBody>
          <a:bodyPr vert="horz" wrap="square" lIns="0" tIns="0" rIns="0" bIns="0" rtlCol="0" anchor="ctr">
            <a:spAutoFit/>
          </a:bodyPr>
          <a:lstStyle>
            <a:lvl1pPr marL="12700" marR="5080" defTabSz="685796">
              <a:lnSpc>
                <a:spcPct val="80000"/>
              </a:lnSpc>
              <a:spcBef>
                <a:spcPts val="540"/>
              </a:spcBef>
              <a:buNone/>
              <a:defRPr spc="-20">
                <a:latin typeface="Santander Headline Regular" panose="020B0504020201020104" pitchFamily="34" charset="0"/>
                <a:ea typeface="+mj-ea"/>
                <a:cs typeface="Arial" panose="020B0604020202020204" pitchFamily="34" charset="0"/>
              </a:defRPr>
            </a:lvl1pPr>
          </a:lstStyle>
          <a:p>
            <a:r>
              <a:rPr lang="es-ES_tradnl" sz="2000" dirty="0" err="1" smtClean="0">
                <a:latin typeface="Santander Headline Bold" panose="020B0804020201020104" pitchFamily="34" charset="0"/>
              </a:rPr>
              <a:t>Life</a:t>
            </a:r>
            <a:r>
              <a:rPr lang="es-ES_tradnl" sz="2000" dirty="0" smtClean="0">
                <a:latin typeface="Santander Headline Bold" panose="020B0804020201020104" pitchFamily="34" charset="0"/>
              </a:rPr>
              <a:t> </a:t>
            </a:r>
            <a:r>
              <a:rPr lang="es-ES_tradnl" sz="2000" dirty="0" err="1" smtClean="0">
                <a:latin typeface="Santander Headline Bold" panose="020B0804020201020104" pitchFamily="34" charset="0"/>
              </a:rPr>
              <a:t>Sciencies</a:t>
            </a:r>
            <a:r>
              <a:rPr lang="es-ES_tradnl" sz="2000" dirty="0" smtClean="0">
                <a:latin typeface="Santander Headline Bold" panose="020B0804020201020104" pitchFamily="34" charset="0"/>
              </a:rPr>
              <a:t> </a:t>
            </a:r>
            <a:r>
              <a:rPr lang="es-ES_tradnl" sz="2000" dirty="0" smtClean="0"/>
              <a:t>| </a:t>
            </a:r>
            <a:r>
              <a:rPr lang="es-ES_tradnl" sz="2000" dirty="0" smtClean="0">
                <a:latin typeface="Santander Headline" panose="020B0504020201020104" pitchFamily="34" charset="0"/>
              </a:rPr>
              <a:t>Avances en innovación médica</a:t>
            </a:r>
            <a:endParaRPr lang="es-ES_tradnl" sz="2000" dirty="0">
              <a:latin typeface="Santander Headline" panose="020B0504020201020104" pitchFamily="34" charset="0"/>
            </a:endParaRPr>
          </a:p>
        </p:txBody>
      </p:sp>
    </p:spTree>
    <p:extLst>
      <p:ext uri="{BB962C8B-B14F-4D97-AF65-F5344CB8AC3E}">
        <p14:creationId xmlns:p14="http://schemas.microsoft.com/office/powerpoint/2010/main" val="4481509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NWMVQSJGbQjgVtrcturr7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de Office">
  <a:themeElements>
    <a:clrScheme name="SAM">
      <a:dk1>
        <a:srgbClr val="1D252D"/>
      </a:dk1>
      <a:lt1>
        <a:sysClr val="window" lastClr="FFFFFF"/>
      </a:lt1>
      <a:dk2>
        <a:srgbClr val="1D252D"/>
      </a:dk2>
      <a:lt2>
        <a:srgbClr val="3366FF"/>
      </a:lt2>
      <a:accent1>
        <a:srgbClr val="990000"/>
      </a:accent1>
      <a:accent2>
        <a:srgbClr val="EC0000"/>
      </a:accent2>
      <a:accent3>
        <a:srgbClr val="005670"/>
      </a:accent3>
      <a:accent4>
        <a:srgbClr val="2E343A"/>
      </a:accent4>
      <a:accent5>
        <a:srgbClr val="9E3667"/>
      </a:accent5>
      <a:accent6>
        <a:srgbClr val="6F7779"/>
      </a:accent6>
      <a:hlink>
        <a:srgbClr val="5C80C2"/>
      </a:hlink>
      <a:folHlink>
        <a:srgbClr val="005670"/>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4176</TotalTime>
  <Words>1604</Words>
  <Application>Microsoft Office PowerPoint</Application>
  <PresentationFormat>Carta (216 x 279 mm)</PresentationFormat>
  <Paragraphs>96</Paragraphs>
  <Slides>3</Slides>
  <Notes>0</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3</vt:i4>
      </vt:variant>
    </vt:vector>
  </HeadingPairs>
  <TitlesOfParts>
    <vt:vector size="14" baseType="lpstr">
      <vt:lpstr>Arial</vt:lpstr>
      <vt:lpstr>Calibri</vt:lpstr>
      <vt:lpstr>Calibri Light</vt:lpstr>
      <vt:lpstr>Santander Headline</vt:lpstr>
      <vt:lpstr>Santander Headline Bold</vt:lpstr>
      <vt:lpstr>Santander Headline Regular</vt:lpstr>
      <vt:lpstr>Santander Text</vt:lpstr>
      <vt:lpstr>Santander Text Light</vt:lpstr>
      <vt:lpstr>Santander Text Regular</vt:lpstr>
      <vt:lpstr>Tema de Office</vt:lpstr>
      <vt:lpstr>Diapositiva de think-cell</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Lorena Campos</dc:creator>
  <cp:lastModifiedBy>Lionello Fernandez De Nograro Maria Begoña</cp:lastModifiedBy>
  <cp:revision>86</cp:revision>
  <dcterms:created xsi:type="dcterms:W3CDTF">2021-01-13T11:07:26Z</dcterms:created>
  <dcterms:modified xsi:type="dcterms:W3CDTF">2021-03-10T13:57:00Z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1b88ec2-a72b-4523-9e84-0458a1764731_Enabled">
    <vt:lpwstr>True</vt:lpwstr>
  </property>
  <property fmtid="{D5CDD505-2E9C-101B-9397-08002B2CF9AE}" pid="3" name="MSIP_Label_41b88ec2-a72b-4523-9e84-0458a1764731_SiteId">
    <vt:lpwstr>35595a02-4d6d-44ac-99e1-f9ab4cd872db</vt:lpwstr>
  </property>
  <property fmtid="{D5CDD505-2E9C-101B-9397-08002B2CF9AE}" pid="4" name="MSIP_Label_41b88ec2-a72b-4523-9e84-0458a1764731_Owner">
    <vt:lpwstr>n37524@gruposantander.com</vt:lpwstr>
  </property>
  <property fmtid="{D5CDD505-2E9C-101B-9397-08002B2CF9AE}" pid="5" name="MSIP_Label_41b88ec2-a72b-4523-9e84-0458a1764731_SetDate">
    <vt:lpwstr>2021-01-15T16:28:01.7319053Z</vt:lpwstr>
  </property>
  <property fmtid="{D5CDD505-2E9C-101B-9397-08002B2CF9AE}" pid="6" name="MSIP_Label_41b88ec2-a72b-4523-9e84-0458a1764731_Name">
    <vt:lpwstr>Public</vt:lpwstr>
  </property>
  <property fmtid="{D5CDD505-2E9C-101B-9397-08002B2CF9AE}" pid="7" name="MSIP_Label_41b88ec2-a72b-4523-9e84-0458a1764731_Application">
    <vt:lpwstr>Microsoft Azure Information Protection</vt:lpwstr>
  </property>
  <property fmtid="{D5CDD505-2E9C-101B-9397-08002B2CF9AE}" pid="8" name="MSIP_Label_41b88ec2-a72b-4523-9e84-0458a1764731_ActionId">
    <vt:lpwstr>49d795b7-8a70-4d5b-956f-d253c8ce488d</vt:lpwstr>
  </property>
  <property fmtid="{D5CDD505-2E9C-101B-9397-08002B2CF9AE}" pid="9" name="MSIP_Label_41b88ec2-a72b-4523-9e84-0458a1764731_Extended_MSFT_Method">
    <vt:lpwstr>Manual</vt:lpwstr>
  </property>
  <property fmtid="{D5CDD505-2E9C-101B-9397-08002B2CF9AE}" pid="10" name="Sensitivity">
    <vt:lpwstr>Public</vt:lpwstr>
  </property>
</Properties>
</file>